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58" r:id="rId2"/>
    <p:sldId id="294" r:id="rId3"/>
    <p:sldId id="295" r:id="rId4"/>
    <p:sldId id="297" r:id="rId5"/>
    <p:sldId id="298" r:id="rId6"/>
    <p:sldId id="299" r:id="rId7"/>
    <p:sldId id="300" r:id="rId8"/>
    <p:sldId id="302" r:id="rId9"/>
    <p:sldId id="303" r:id="rId10"/>
    <p:sldId id="304" r:id="rId11"/>
    <p:sldId id="305" r:id="rId12"/>
    <p:sldId id="306" r:id="rId13"/>
    <p:sldId id="324" r:id="rId14"/>
    <p:sldId id="309" r:id="rId15"/>
    <p:sldId id="312" r:id="rId16"/>
    <p:sldId id="314" r:id="rId17"/>
    <p:sldId id="315" r:id="rId18"/>
    <p:sldId id="317" r:id="rId19"/>
    <p:sldId id="310" r:id="rId20"/>
    <p:sldId id="318" r:id="rId21"/>
    <p:sldId id="319" r:id="rId22"/>
    <p:sldId id="311" r:id="rId23"/>
    <p:sldId id="321" r:id="rId24"/>
    <p:sldId id="261" r:id="rId25"/>
    <p:sldId id="293" r:id="rId26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8" name="Autor" initials="A" lastIdx="0" clrIdx="7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764" autoAdjust="0"/>
  </p:normalViewPr>
  <p:slideViewPr>
    <p:cSldViewPr snapToGrid="0">
      <p:cViewPr varScale="1">
        <p:scale>
          <a:sx n="129" d="100"/>
          <a:sy n="129" d="100"/>
        </p:scale>
        <p:origin x="1308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F29312-D27D-475E-8DFA-9E5E43FADCB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D3B272-70FD-4EC3-BC92-4A3A4E1A92DF}">
      <dgm:prSet phldrT="[Text]"/>
      <dgm:spPr/>
      <dgm:t>
        <a:bodyPr/>
        <a:lstStyle/>
        <a:p>
          <a:r>
            <a:rPr lang="en-US" dirty="0"/>
            <a:t>Motivation und </a:t>
          </a:r>
          <a:r>
            <a:rPr lang="en-US" dirty="0" err="1"/>
            <a:t>Aufgabenstellung</a:t>
          </a:r>
          <a:endParaRPr lang="en-US" dirty="0"/>
        </a:p>
      </dgm:t>
    </dgm:pt>
    <dgm:pt modelId="{500838D3-4879-4431-8527-3194627C31CC}" type="parTrans" cxnId="{32051BE3-AE1B-446A-9ED2-9D6BBDDABC6F}">
      <dgm:prSet/>
      <dgm:spPr/>
      <dgm:t>
        <a:bodyPr/>
        <a:lstStyle/>
        <a:p>
          <a:endParaRPr lang="en-US"/>
        </a:p>
      </dgm:t>
    </dgm:pt>
    <dgm:pt modelId="{511DE5EB-608A-484E-8C4F-3B54B730C4FF}" type="sibTrans" cxnId="{32051BE3-AE1B-446A-9ED2-9D6BBDDABC6F}">
      <dgm:prSet/>
      <dgm:spPr/>
      <dgm:t>
        <a:bodyPr/>
        <a:lstStyle/>
        <a:p>
          <a:endParaRPr lang="en-US"/>
        </a:p>
      </dgm:t>
    </dgm:pt>
    <dgm:pt modelId="{CE7B4CFF-1D42-4D8D-BAB8-B8862FE3539C}">
      <dgm:prSet phldrT="[Text]"/>
      <dgm:spPr/>
      <dgm:t>
        <a:bodyPr/>
        <a:lstStyle/>
        <a:p>
          <a:r>
            <a:rPr lang="en-US" dirty="0" err="1"/>
            <a:t>Grundlagen</a:t>
          </a:r>
          <a:r>
            <a:rPr lang="en-US" dirty="0"/>
            <a:t> </a:t>
          </a:r>
          <a:r>
            <a:rPr lang="en-US" dirty="0" err="1"/>
            <a:t>kontinuierliches</a:t>
          </a:r>
          <a:r>
            <a:rPr lang="en-US" dirty="0"/>
            <a:t>/</a:t>
          </a:r>
          <a:r>
            <a:rPr lang="en-US" dirty="0" err="1"/>
            <a:t>verteiltes</a:t>
          </a:r>
          <a:r>
            <a:rPr lang="en-US" dirty="0"/>
            <a:t> </a:t>
          </a:r>
          <a:r>
            <a:rPr lang="en-US" dirty="0" err="1"/>
            <a:t>Lernen</a:t>
          </a:r>
          <a:endParaRPr lang="en-US" dirty="0"/>
        </a:p>
      </dgm:t>
    </dgm:pt>
    <dgm:pt modelId="{011CE999-E8CF-4D01-91F1-1888BAB92CAA}" type="parTrans" cxnId="{A686EC51-3969-4012-B169-06AC0DD4CD29}">
      <dgm:prSet/>
      <dgm:spPr/>
      <dgm:t>
        <a:bodyPr/>
        <a:lstStyle/>
        <a:p>
          <a:endParaRPr lang="en-US"/>
        </a:p>
      </dgm:t>
    </dgm:pt>
    <dgm:pt modelId="{B4C1DF4D-EE9B-4923-AEC1-BE70DA325D1B}" type="sibTrans" cxnId="{A686EC51-3969-4012-B169-06AC0DD4CD29}">
      <dgm:prSet/>
      <dgm:spPr/>
      <dgm:t>
        <a:bodyPr/>
        <a:lstStyle/>
        <a:p>
          <a:endParaRPr lang="en-US"/>
        </a:p>
      </dgm:t>
    </dgm:pt>
    <dgm:pt modelId="{85478C1D-C049-4CFE-8DC9-B9A30F3A7ED4}">
      <dgm:prSet phldrT="[Text]"/>
      <dgm:spPr/>
      <dgm:t>
        <a:bodyPr/>
        <a:lstStyle/>
        <a:p>
          <a:r>
            <a:rPr lang="en-US" dirty="0" err="1"/>
            <a:t>Konzeption</a:t>
          </a:r>
          <a:r>
            <a:rPr lang="en-US" dirty="0"/>
            <a:t> L DNN und </a:t>
          </a:r>
          <a:r>
            <a:rPr lang="en-US" dirty="0" err="1"/>
            <a:t>prototypische</a:t>
          </a:r>
          <a:r>
            <a:rPr lang="en-US" dirty="0"/>
            <a:t> </a:t>
          </a:r>
          <a:r>
            <a:rPr lang="en-US" dirty="0" err="1"/>
            <a:t>Umsetzung</a:t>
          </a:r>
          <a:endParaRPr lang="en-US" dirty="0"/>
        </a:p>
      </dgm:t>
    </dgm:pt>
    <dgm:pt modelId="{F14C44C6-58BE-4348-B55C-E89FD625BB6F}" type="parTrans" cxnId="{C1FCF59E-7FDA-4B97-837F-3EEF40C730AC}">
      <dgm:prSet/>
      <dgm:spPr/>
      <dgm:t>
        <a:bodyPr/>
        <a:lstStyle/>
        <a:p>
          <a:endParaRPr lang="en-US"/>
        </a:p>
      </dgm:t>
    </dgm:pt>
    <dgm:pt modelId="{E7ED69F2-F6F2-4DE0-A9F6-39D4B177F23B}" type="sibTrans" cxnId="{C1FCF59E-7FDA-4B97-837F-3EEF40C730AC}">
      <dgm:prSet/>
      <dgm:spPr/>
      <dgm:t>
        <a:bodyPr/>
        <a:lstStyle/>
        <a:p>
          <a:endParaRPr lang="en-US"/>
        </a:p>
      </dgm:t>
    </dgm:pt>
    <dgm:pt modelId="{5DB25E82-94B4-4218-BB75-9F18CF863891}">
      <dgm:prSet phldrT="[Text]"/>
      <dgm:spPr/>
      <dgm:t>
        <a:bodyPr/>
        <a:lstStyle/>
        <a:p>
          <a:r>
            <a:rPr lang="en-US" dirty="0" err="1"/>
            <a:t>Evaluierung</a:t>
          </a:r>
          <a:r>
            <a:rPr lang="en-US" dirty="0"/>
            <a:t> der </a:t>
          </a:r>
          <a:r>
            <a:rPr lang="en-US" dirty="0" err="1"/>
            <a:t>Umsetzung</a:t>
          </a:r>
          <a:endParaRPr lang="en-US" dirty="0"/>
        </a:p>
      </dgm:t>
    </dgm:pt>
    <dgm:pt modelId="{DE919934-B51E-4340-A612-D8210C3BE3C4}" type="parTrans" cxnId="{58556245-C913-4E51-9AC4-5C78403D8EBD}">
      <dgm:prSet/>
      <dgm:spPr/>
      <dgm:t>
        <a:bodyPr/>
        <a:lstStyle/>
        <a:p>
          <a:endParaRPr lang="en-US"/>
        </a:p>
      </dgm:t>
    </dgm:pt>
    <dgm:pt modelId="{EFE52ADB-BC84-4114-9380-4C9C43AAAD09}" type="sibTrans" cxnId="{58556245-C913-4E51-9AC4-5C78403D8EBD}">
      <dgm:prSet/>
      <dgm:spPr/>
      <dgm:t>
        <a:bodyPr/>
        <a:lstStyle/>
        <a:p>
          <a:endParaRPr lang="en-US"/>
        </a:p>
      </dgm:t>
    </dgm:pt>
    <dgm:pt modelId="{C5B3FA43-DB75-4968-BFBB-04E2E43A74D3}">
      <dgm:prSet phldrT="[Text]"/>
      <dgm:spPr/>
      <dgm:t>
        <a:bodyPr/>
        <a:lstStyle/>
        <a:p>
          <a:r>
            <a:rPr lang="en-US" dirty="0" err="1"/>
            <a:t>Aufbau</a:t>
          </a:r>
          <a:r>
            <a:rPr lang="en-US" dirty="0"/>
            <a:t> des Demonstrator</a:t>
          </a:r>
        </a:p>
      </dgm:t>
    </dgm:pt>
    <dgm:pt modelId="{3D2CC500-4D81-47EB-B0F2-741BB322E6B7}" type="parTrans" cxnId="{6485B61F-72AC-4CAB-821D-5E990BB6F07C}">
      <dgm:prSet/>
      <dgm:spPr/>
      <dgm:t>
        <a:bodyPr/>
        <a:lstStyle/>
        <a:p>
          <a:endParaRPr lang="en-US"/>
        </a:p>
      </dgm:t>
    </dgm:pt>
    <dgm:pt modelId="{AF721675-7C6A-4882-A422-5D0772184E40}" type="sibTrans" cxnId="{6485B61F-72AC-4CAB-821D-5E990BB6F07C}">
      <dgm:prSet/>
      <dgm:spPr/>
      <dgm:t>
        <a:bodyPr/>
        <a:lstStyle/>
        <a:p>
          <a:endParaRPr lang="en-US"/>
        </a:p>
      </dgm:t>
    </dgm:pt>
    <dgm:pt modelId="{15711590-AEEB-4BD9-83A8-5092369CE7BA}">
      <dgm:prSet phldrT="[Text]"/>
      <dgm:spPr/>
      <dgm:t>
        <a:bodyPr/>
        <a:lstStyle/>
        <a:p>
          <a:r>
            <a:rPr lang="en-US" dirty="0" err="1"/>
            <a:t>Zusammenfassung</a:t>
          </a:r>
          <a:r>
            <a:rPr lang="en-US" dirty="0"/>
            <a:t> und </a:t>
          </a:r>
          <a:r>
            <a:rPr lang="en-US" dirty="0" err="1"/>
            <a:t>Ausblick</a:t>
          </a:r>
          <a:endParaRPr lang="en-US" dirty="0"/>
        </a:p>
      </dgm:t>
    </dgm:pt>
    <dgm:pt modelId="{B66AC2E2-72E2-48DC-9BC3-28BB9B041F71}" type="parTrans" cxnId="{010BDC5F-A2FC-4CF7-A316-9B351C366CE6}">
      <dgm:prSet/>
      <dgm:spPr/>
      <dgm:t>
        <a:bodyPr/>
        <a:lstStyle/>
        <a:p>
          <a:endParaRPr lang="en-US"/>
        </a:p>
      </dgm:t>
    </dgm:pt>
    <dgm:pt modelId="{47E27426-BFDC-47CA-9683-250FAA828F16}" type="sibTrans" cxnId="{010BDC5F-A2FC-4CF7-A316-9B351C366CE6}">
      <dgm:prSet/>
      <dgm:spPr/>
      <dgm:t>
        <a:bodyPr/>
        <a:lstStyle/>
        <a:p>
          <a:endParaRPr lang="en-US"/>
        </a:p>
      </dgm:t>
    </dgm:pt>
    <dgm:pt modelId="{703D11E7-4190-4AE8-A79D-8298483D7D69}" type="pres">
      <dgm:prSet presAssocID="{9DF29312-D27D-475E-8DFA-9E5E43FADCBC}" presName="Name0" presStyleCnt="0">
        <dgm:presLayoutVars>
          <dgm:chMax val="7"/>
          <dgm:chPref val="7"/>
          <dgm:dir/>
        </dgm:presLayoutVars>
      </dgm:prSet>
      <dgm:spPr/>
    </dgm:pt>
    <dgm:pt modelId="{3DD28FF0-3F4D-481C-98EC-1026B24F9CAE}" type="pres">
      <dgm:prSet presAssocID="{9DF29312-D27D-475E-8DFA-9E5E43FADCBC}" presName="Name1" presStyleCnt="0"/>
      <dgm:spPr/>
    </dgm:pt>
    <dgm:pt modelId="{88C6A2AF-5135-46EF-BF1B-054BD598C8D9}" type="pres">
      <dgm:prSet presAssocID="{9DF29312-D27D-475E-8DFA-9E5E43FADCBC}" presName="cycle" presStyleCnt="0"/>
      <dgm:spPr/>
    </dgm:pt>
    <dgm:pt modelId="{0D0A17C7-086B-4A5F-867B-2540E918100C}" type="pres">
      <dgm:prSet presAssocID="{9DF29312-D27D-475E-8DFA-9E5E43FADCBC}" presName="srcNode" presStyleLbl="node1" presStyleIdx="0" presStyleCnt="6"/>
      <dgm:spPr/>
    </dgm:pt>
    <dgm:pt modelId="{929B4C6B-8D9C-43CF-B00E-D1429ECE0EA1}" type="pres">
      <dgm:prSet presAssocID="{9DF29312-D27D-475E-8DFA-9E5E43FADCBC}" presName="conn" presStyleLbl="parChTrans1D2" presStyleIdx="0" presStyleCnt="1"/>
      <dgm:spPr/>
    </dgm:pt>
    <dgm:pt modelId="{86130A34-3561-4167-A915-DB20B36A840A}" type="pres">
      <dgm:prSet presAssocID="{9DF29312-D27D-475E-8DFA-9E5E43FADCBC}" presName="extraNode" presStyleLbl="node1" presStyleIdx="0" presStyleCnt="6"/>
      <dgm:spPr/>
    </dgm:pt>
    <dgm:pt modelId="{ECF69AC7-7871-40FB-871A-F1E69DB83078}" type="pres">
      <dgm:prSet presAssocID="{9DF29312-D27D-475E-8DFA-9E5E43FADCBC}" presName="dstNode" presStyleLbl="node1" presStyleIdx="0" presStyleCnt="6"/>
      <dgm:spPr/>
    </dgm:pt>
    <dgm:pt modelId="{7F4EA0ED-FB33-4B32-A14F-FA87040F38AC}" type="pres">
      <dgm:prSet presAssocID="{91D3B272-70FD-4EC3-BC92-4A3A4E1A92DF}" presName="text_1" presStyleLbl="node1" presStyleIdx="0" presStyleCnt="6">
        <dgm:presLayoutVars>
          <dgm:bulletEnabled val="1"/>
        </dgm:presLayoutVars>
      </dgm:prSet>
      <dgm:spPr/>
    </dgm:pt>
    <dgm:pt modelId="{2FF4B11C-F0D8-4F09-BF7F-3AE7713CF310}" type="pres">
      <dgm:prSet presAssocID="{91D3B272-70FD-4EC3-BC92-4A3A4E1A92DF}" presName="accent_1" presStyleCnt="0"/>
      <dgm:spPr/>
    </dgm:pt>
    <dgm:pt modelId="{EBDB473C-9F19-4882-9A53-8F4770D10DC9}" type="pres">
      <dgm:prSet presAssocID="{91D3B272-70FD-4EC3-BC92-4A3A4E1A92DF}" presName="accentRepeatNode" presStyleLbl="solidFgAcc1" presStyleIdx="0" presStyleCnt="6"/>
      <dgm:spPr/>
    </dgm:pt>
    <dgm:pt modelId="{4224B6A1-41B5-4E17-9D30-AE1C1956DDAB}" type="pres">
      <dgm:prSet presAssocID="{CE7B4CFF-1D42-4D8D-BAB8-B8862FE3539C}" presName="text_2" presStyleLbl="node1" presStyleIdx="1" presStyleCnt="6">
        <dgm:presLayoutVars>
          <dgm:bulletEnabled val="1"/>
        </dgm:presLayoutVars>
      </dgm:prSet>
      <dgm:spPr/>
    </dgm:pt>
    <dgm:pt modelId="{D6A70355-6588-43DD-ADE0-765851CF7430}" type="pres">
      <dgm:prSet presAssocID="{CE7B4CFF-1D42-4D8D-BAB8-B8862FE3539C}" presName="accent_2" presStyleCnt="0"/>
      <dgm:spPr/>
    </dgm:pt>
    <dgm:pt modelId="{46FB27E8-E920-40DE-9828-5DEF2D32C34C}" type="pres">
      <dgm:prSet presAssocID="{CE7B4CFF-1D42-4D8D-BAB8-B8862FE3539C}" presName="accentRepeatNode" presStyleLbl="solidFgAcc1" presStyleIdx="1" presStyleCnt="6"/>
      <dgm:spPr/>
    </dgm:pt>
    <dgm:pt modelId="{6F83770D-E0BB-481F-9048-CBDF30AB9C0F}" type="pres">
      <dgm:prSet presAssocID="{85478C1D-C049-4CFE-8DC9-B9A30F3A7ED4}" presName="text_3" presStyleLbl="node1" presStyleIdx="2" presStyleCnt="6">
        <dgm:presLayoutVars>
          <dgm:bulletEnabled val="1"/>
        </dgm:presLayoutVars>
      </dgm:prSet>
      <dgm:spPr/>
    </dgm:pt>
    <dgm:pt modelId="{AE034E92-4442-46AC-AA7D-65B2F729E1E3}" type="pres">
      <dgm:prSet presAssocID="{85478C1D-C049-4CFE-8DC9-B9A30F3A7ED4}" presName="accent_3" presStyleCnt="0"/>
      <dgm:spPr/>
    </dgm:pt>
    <dgm:pt modelId="{D16F6C97-5E29-4ABA-B0AC-04BE375C2E3E}" type="pres">
      <dgm:prSet presAssocID="{85478C1D-C049-4CFE-8DC9-B9A30F3A7ED4}" presName="accentRepeatNode" presStyleLbl="solidFgAcc1" presStyleIdx="2" presStyleCnt="6"/>
      <dgm:spPr/>
    </dgm:pt>
    <dgm:pt modelId="{A29685B3-AA43-4F7F-AA2E-C21F70C4F5B6}" type="pres">
      <dgm:prSet presAssocID="{5DB25E82-94B4-4218-BB75-9F18CF863891}" presName="text_4" presStyleLbl="node1" presStyleIdx="3" presStyleCnt="6">
        <dgm:presLayoutVars>
          <dgm:bulletEnabled val="1"/>
        </dgm:presLayoutVars>
      </dgm:prSet>
      <dgm:spPr/>
    </dgm:pt>
    <dgm:pt modelId="{A7393CED-2247-4634-ACFE-B1ADF30C903B}" type="pres">
      <dgm:prSet presAssocID="{5DB25E82-94B4-4218-BB75-9F18CF863891}" presName="accent_4" presStyleCnt="0"/>
      <dgm:spPr/>
    </dgm:pt>
    <dgm:pt modelId="{5471A4C8-8B0D-47A5-B890-71FE2396C902}" type="pres">
      <dgm:prSet presAssocID="{5DB25E82-94B4-4218-BB75-9F18CF863891}" presName="accentRepeatNode" presStyleLbl="solidFgAcc1" presStyleIdx="3" presStyleCnt="6"/>
      <dgm:spPr/>
    </dgm:pt>
    <dgm:pt modelId="{6A5F191F-24D1-4D59-BD25-7527BCC2D4CB}" type="pres">
      <dgm:prSet presAssocID="{C5B3FA43-DB75-4968-BFBB-04E2E43A74D3}" presName="text_5" presStyleLbl="node1" presStyleIdx="4" presStyleCnt="6">
        <dgm:presLayoutVars>
          <dgm:bulletEnabled val="1"/>
        </dgm:presLayoutVars>
      </dgm:prSet>
      <dgm:spPr/>
    </dgm:pt>
    <dgm:pt modelId="{437601D4-8E01-4CED-819C-883D35A46535}" type="pres">
      <dgm:prSet presAssocID="{C5B3FA43-DB75-4968-BFBB-04E2E43A74D3}" presName="accent_5" presStyleCnt="0"/>
      <dgm:spPr/>
    </dgm:pt>
    <dgm:pt modelId="{807962F3-578B-48DB-BC82-308CDCCF2074}" type="pres">
      <dgm:prSet presAssocID="{C5B3FA43-DB75-4968-BFBB-04E2E43A74D3}" presName="accentRepeatNode" presStyleLbl="solidFgAcc1" presStyleIdx="4" presStyleCnt="6"/>
      <dgm:spPr/>
    </dgm:pt>
    <dgm:pt modelId="{CE7D15C3-47E9-43F9-A517-86250945D4DF}" type="pres">
      <dgm:prSet presAssocID="{15711590-AEEB-4BD9-83A8-5092369CE7BA}" presName="text_6" presStyleLbl="node1" presStyleIdx="5" presStyleCnt="6">
        <dgm:presLayoutVars>
          <dgm:bulletEnabled val="1"/>
        </dgm:presLayoutVars>
      </dgm:prSet>
      <dgm:spPr/>
    </dgm:pt>
    <dgm:pt modelId="{DB0D30BA-3DB8-4A37-A021-4D2228F6EE47}" type="pres">
      <dgm:prSet presAssocID="{15711590-AEEB-4BD9-83A8-5092369CE7BA}" presName="accent_6" presStyleCnt="0"/>
      <dgm:spPr/>
    </dgm:pt>
    <dgm:pt modelId="{0C1511AF-3B09-455B-A2FC-07F3AFC7CB78}" type="pres">
      <dgm:prSet presAssocID="{15711590-AEEB-4BD9-83A8-5092369CE7BA}" presName="accentRepeatNode" presStyleLbl="solidFgAcc1" presStyleIdx="5" presStyleCnt="6"/>
      <dgm:spPr/>
    </dgm:pt>
  </dgm:ptLst>
  <dgm:cxnLst>
    <dgm:cxn modelId="{6485B61F-72AC-4CAB-821D-5E990BB6F07C}" srcId="{9DF29312-D27D-475E-8DFA-9E5E43FADCBC}" destId="{C5B3FA43-DB75-4968-BFBB-04E2E43A74D3}" srcOrd="4" destOrd="0" parTransId="{3D2CC500-4D81-47EB-B0F2-741BB322E6B7}" sibTransId="{AF721675-7C6A-4882-A422-5D0772184E40}"/>
    <dgm:cxn modelId="{E3BA583A-BEF4-4CB1-88E9-6ABA22E8A141}" type="presOf" srcId="{91D3B272-70FD-4EC3-BC92-4A3A4E1A92DF}" destId="{7F4EA0ED-FB33-4B32-A14F-FA87040F38AC}" srcOrd="0" destOrd="0" presId="urn:microsoft.com/office/officeart/2008/layout/VerticalCurvedList"/>
    <dgm:cxn modelId="{010BDC5F-A2FC-4CF7-A316-9B351C366CE6}" srcId="{9DF29312-D27D-475E-8DFA-9E5E43FADCBC}" destId="{15711590-AEEB-4BD9-83A8-5092369CE7BA}" srcOrd="5" destOrd="0" parTransId="{B66AC2E2-72E2-48DC-9BC3-28BB9B041F71}" sibTransId="{47E27426-BFDC-47CA-9683-250FAA828F16}"/>
    <dgm:cxn modelId="{018F8F61-44FE-4C93-865C-DDD70A160A3B}" type="presOf" srcId="{5DB25E82-94B4-4218-BB75-9F18CF863891}" destId="{A29685B3-AA43-4F7F-AA2E-C21F70C4F5B6}" srcOrd="0" destOrd="0" presId="urn:microsoft.com/office/officeart/2008/layout/VerticalCurvedList"/>
    <dgm:cxn modelId="{6B83F042-5E12-4863-AF82-9D374B73F274}" type="presOf" srcId="{9DF29312-D27D-475E-8DFA-9E5E43FADCBC}" destId="{703D11E7-4190-4AE8-A79D-8298483D7D69}" srcOrd="0" destOrd="0" presId="urn:microsoft.com/office/officeart/2008/layout/VerticalCurvedList"/>
    <dgm:cxn modelId="{58556245-C913-4E51-9AC4-5C78403D8EBD}" srcId="{9DF29312-D27D-475E-8DFA-9E5E43FADCBC}" destId="{5DB25E82-94B4-4218-BB75-9F18CF863891}" srcOrd="3" destOrd="0" parTransId="{DE919934-B51E-4340-A612-D8210C3BE3C4}" sibTransId="{EFE52ADB-BC84-4114-9380-4C9C43AAAD09}"/>
    <dgm:cxn modelId="{A686EC51-3969-4012-B169-06AC0DD4CD29}" srcId="{9DF29312-D27D-475E-8DFA-9E5E43FADCBC}" destId="{CE7B4CFF-1D42-4D8D-BAB8-B8862FE3539C}" srcOrd="1" destOrd="0" parTransId="{011CE999-E8CF-4D01-91F1-1888BAB92CAA}" sibTransId="{B4C1DF4D-EE9B-4923-AEC1-BE70DA325D1B}"/>
    <dgm:cxn modelId="{6A0F5055-5F8E-4F22-AC88-67051799C687}" type="presOf" srcId="{15711590-AEEB-4BD9-83A8-5092369CE7BA}" destId="{CE7D15C3-47E9-43F9-A517-86250945D4DF}" srcOrd="0" destOrd="0" presId="urn:microsoft.com/office/officeart/2008/layout/VerticalCurvedList"/>
    <dgm:cxn modelId="{CD984882-C97E-4CA9-8E9E-45D5CEE6B42C}" type="presOf" srcId="{CE7B4CFF-1D42-4D8D-BAB8-B8862FE3539C}" destId="{4224B6A1-41B5-4E17-9D30-AE1C1956DDAB}" srcOrd="0" destOrd="0" presId="urn:microsoft.com/office/officeart/2008/layout/VerticalCurvedList"/>
    <dgm:cxn modelId="{7780848C-E694-461C-ACA9-BE3C12A1D3B3}" type="presOf" srcId="{511DE5EB-608A-484E-8C4F-3B54B730C4FF}" destId="{929B4C6B-8D9C-43CF-B00E-D1429ECE0EA1}" srcOrd="0" destOrd="0" presId="urn:microsoft.com/office/officeart/2008/layout/VerticalCurvedList"/>
    <dgm:cxn modelId="{C1FCF59E-7FDA-4B97-837F-3EEF40C730AC}" srcId="{9DF29312-D27D-475E-8DFA-9E5E43FADCBC}" destId="{85478C1D-C049-4CFE-8DC9-B9A30F3A7ED4}" srcOrd="2" destOrd="0" parTransId="{F14C44C6-58BE-4348-B55C-E89FD625BB6F}" sibTransId="{E7ED69F2-F6F2-4DE0-A9F6-39D4B177F23B}"/>
    <dgm:cxn modelId="{0023F3DF-F1A2-4201-A442-84E498B65AEC}" type="presOf" srcId="{C5B3FA43-DB75-4968-BFBB-04E2E43A74D3}" destId="{6A5F191F-24D1-4D59-BD25-7527BCC2D4CB}" srcOrd="0" destOrd="0" presId="urn:microsoft.com/office/officeart/2008/layout/VerticalCurvedList"/>
    <dgm:cxn modelId="{1DC30CE1-651F-4E7A-A8E9-B54EF689F90C}" type="presOf" srcId="{85478C1D-C049-4CFE-8DC9-B9A30F3A7ED4}" destId="{6F83770D-E0BB-481F-9048-CBDF30AB9C0F}" srcOrd="0" destOrd="0" presId="urn:microsoft.com/office/officeart/2008/layout/VerticalCurvedList"/>
    <dgm:cxn modelId="{32051BE3-AE1B-446A-9ED2-9D6BBDDABC6F}" srcId="{9DF29312-D27D-475E-8DFA-9E5E43FADCBC}" destId="{91D3B272-70FD-4EC3-BC92-4A3A4E1A92DF}" srcOrd="0" destOrd="0" parTransId="{500838D3-4879-4431-8527-3194627C31CC}" sibTransId="{511DE5EB-608A-484E-8C4F-3B54B730C4FF}"/>
    <dgm:cxn modelId="{131E8C22-EE27-4118-B87C-84DC9109E950}" type="presParOf" srcId="{703D11E7-4190-4AE8-A79D-8298483D7D69}" destId="{3DD28FF0-3F4D-481C-98EC-1026B24F9CAE}" srcOrd="0" destOrd="0" presId="urn:microsoft.com/office/officeart/2008/layout/VerticalCurvedList"/>
    <dgm:cxn modelId="{5496A2AA-D841-48FB-A27A-E97203B94F6E}" type="presParOf" srcId="{3DD28FF0-3F4D-481C-98EC-1026B24F9CAE}" destId="{88C6A2AF-5135-46EF-BF1B-054BD598C8D9}" srcOrd="0" destOrd="0" presId="urn:microsoft.com/office/officeart/2008/layout/VerticalCurvedList"/>
    <dgm:cxn modelId="{6774CEF9-9DD5-4F0E-8B43-B3D0EC39EBD6}" type="presParOf" srcId="{88C6A2AF-5135-46EF-BF1B-054BD598C8D9}" destId="{0D0A17C7-086B-4A5F-867B-2540E918100C}" srcOrd="0" destOrd="0" presId="urn:microsoft.com/office/officeart/2008/layout/VerticalCurvedList"/>
    <dgm:cxn modelId="{4A7A5093-A54E-403D-BDD7-5DA528B8867D}" type="presParOf" srcId="{88C6A2AF-5135-46EF-BF1B-054BD598C8D9}" destId="{929B4C6B-8D9C-43CF-B00E-D1429ECE0EA1}" srcOrd="1" destOrd="0" presId="urn:microsoft.com/office/officeart/2008/layout/VerticalCurvedList"/>
    <dgm:cxn modelId="{F6DE73ED-69FF-4930-BACE-82AE3A808348}" type="presParOf" srcId="{88C6A2AF-5135-46EF-BF1B-054BD598C8D9}" destId="{86130A34-3561-4167-A915-DB20B36A840A}" srcOrd="2" destOrd="0" presId="urn:microsoft.com/office/officeart/2008/layout/VerticalCurvedList"/>
    <dgm:cxn modelId="{897E70DC-FE6C-446E-8061-827F18C3178D}" type="presParOf" srcId="{88C6A2AF-5135-46EF-BF1B-054BD598C8D9}" destId="{ECF69AC7-7871-40FB-871A-F1E69DB83078}" srcOrd="3" destOrd="0" presId="urn:microsoft.com/office/officeart/2008/layout/VerticalCurvedList"/>
    <dgm:cxn modelId="{5985CBE0-F709-40A5-B42A-C85C7EBAEDF7}" type="presParOf" srcId="{3DD28FF0-3F4D-481C-98EC-1026B24F9CAE}" destId="{7F4EA0ED-FB33-4B32-A14F-FA87040F38AC}" srcOrd="1" destOrd="0" presId="urn:microsoft.com/office/officeart/2008/layout/VerticalCurvedList"/>
    <dgm:cxn modelId="{CD03FFFF-232E-4EBD-B420-9F660335BF60}" type="presParOf" srcId="{3DD28FF0-3F4D-481C-98EC-1026B24F9CAE}" destId="{2FF4B11C-F0D8-4F09-BF7F-3AE7713CF310}" srcOrd="2" destOrd="0" presId="urn:microsoft.com/office/officeart/2008/layout/VerticalCurvedList"/>
    <dgm:cxn modelId="{8D401CB4-8450-4750-B92E-BB2E3158E329}" type="presParOf" srcId="{2FF4B11C-F0D8-4F09-BF7F-3AE7713CF310}" destId="{EBDB473C-9F19-4882-9A53-8F4770D10DC9}" srcOrd="0" destOrd="0" presId="urn:microsoft.com/office/officeart/2008/layout/VerticalCurvedList"/>
    <dgm:cxn modelId="{5C27F231-2B48-4AED-9DF7-6CF637BD6174}" type="presParOf" srcId="{3DD28FF0-3F4D-481C-98EC-1026B24F9CAE}" destId="{4224B6A1-41B5-4E17-9D30-AE1C1956DDAB}" srcOrd="3" destOrd="0" presId="urn:microsoft.com/office/officeart/2008/layout/VerticalCurvedList"/>
    <dgm:cxn modelId="{73589470-FEFC-4D12-B6CB-FAD453C1A2DF}" type="presParOf" srcId="{3DD28FF0-3F4D-481C-98EC-1026B24F9CAE}" destId="{D6A70355-6588-43DD-ADE0-765851CF7430}" srcOrd="4" destOrd="0" presId="urn:microsoft.com/office/officeart/2008/layout/VerticalCurvedList"/>
    <dgm:cxn modelId="{61EF2655-54B3-46A6-A4CE-76E393A3EA14}" type="presParOf" srcId="{D6A70355-6588-43DD-ADE0-765851CF7430}" destId="{46FB27E8-E920-40DE-9828-5DEF2D32C34C}" srcOrd="0" destOrd="0" presId="urn:microsoft.com/office/officeart/2008/layout/VerticalCurvedList"/>
    <dgm:cxn modelId="{9F027424-6508-4E6C-9A91-982700FF46D6}" type="presParOf" srcId="{3DD28FF0-3F4D-481C-98EC-1026B24F9CAE}" destId="{6F83770D-E0BB-481F-9048-CBDF30AB9C0F}" srcOrd="5" destOrd="0" presId="urn:microsoft.com/office/officeart/2008/layout/VerticalCurvedList"/>
    <dgm:cxn modelId="{A1293D5F-0993-45EB-AB89-148A70D19669}" type="presParOf" srcId="{3DD28FF0-3F4D-481C-98EC-1026B24F9CAE}" destId="{AE034E92-4442-46AC-AA7D-65B2F729E1E3}" srcOrd="6" destOrd="0" presId="urn:microsoft.com/office/officeart/2008/layout/VerticalCurvedList"/>
    <dgm:cxn modelId="{685E720C-7DD2-4195-A0E6-A9523EB02671}" type="presParOf" srcId="{AE034E92-4442-46AC-AA7D-65B2F729E1E3}" destId="{D16F6C97-5E29-4ABA-B0AC-04BE375C2E3E}" srcOrd="0" destOrd="0" presId="urn:microsoft.com/office/officeart/2008/layout/VerticalCurvedList"/>
    <dgm:cxn modelId="{6ED1EF10-C4ED-415F-A1F2-55C3107B2933}" type="presParOf" srcId="{3DD28FF0-3F4D-481C-98EC-1026B24F9CAE}" destId="{A29685B3-AA43-4F7F-AA2E-C21F70C4F5B6}" srcOrd="7" destOrd="0" presId="urn:microsoft.com/office/officeart/2008/layout/VerticalCurvedList"/>
    <dgm:cxn modelId="{5D306154-3DDF-4105-8BF9-84E0F088844B}" type="presParOf" srcId="{3DD28FF0-3F4D-481C-98EC-1026B24F9CAE}" destId="{A7393CED-2247-4634-ACFE-B1ADF30C903B}" srcOrd="8" destOrd="0" presId="urn:microsoft.com/office/officeart/2008/layout/VerticalCurvedList"/>
    <dgm:cxn modelId="{6C8DDC69-3633-484C-A4A6-D43F010E4CC4}" type="presParOf" srcId="{A7393CED-2247-4634-ACFE-B1ADF30C903B}" destId="{5471A4C8-8B0D-47A5-B890-71FE2396C902}" srcOrd="0" destOrd="0" presId="urn:microsoft.com/office/officeart/2008/layout/VerticalCurvedList"/>
    <dgm:cxn modelId="{56A9AF3F-107C-44FA-87ED-0AFE74D23B28}" type="presParOf" srcId="{3DD28FF0-3F4D-481C-98EC-1026B24F9CAE}" destId="{6A5F191F-24D1-4D59-BD25-7527BCC2D4CB}" srcOrd="9" destOrd="0" presId="urn:microsoft.com/office/officeart/2008/layout/VerticalCurvedList"/>
    <dgm:cxn modelId="{065D80E7-B0CB-43D0-A9CB-A0BDE38CF747}" type="presParOf" srcId="{3DD28FF0-3F4D-481C-98EC-1026B24F9CAE}" destId="{437601D4-8E01-4CED-819C-883D35A46535}" srcOrd="10" destOrd="0" presId="urn:microsoft.com/office/officeart/2008/layout/VerticalCurvedList"/>
    <dgm:cxn modelId="{863ADF3C-50A0-4EA1-A78E-167A181D788E}" type="presParOf" srcId="{437601D4-8E01-4CED-819C-883D35A46535}" destId="{807962F3-578B-48DB-BC82-308CDCCF2074}" srcOrd="0" destOrd="0" presId="urn:microsoft.com/office/officeart/2008/layout/VerticalCurvedList"/>
    <dgm:cxn modelId="{FA2807B3-7CEF-496C-B647-15BF92C43A98}" type="presParOf" srcId="{3DD28FF0-3F4D-481C-98EC-1026B24F9CAE}" destId="{CE7D15C3-47E9-43F9-A517-86250945D4DF}" srcOrd="11" destOrd="0" presId="urn:microsoft.com/office/officeart/2008/layout/VerticalCurvedList"/>
    <dgm:cxn modelId="{0A0B1424-6491-44DF-9089-8547D9BA80FF}" type="presParOf" srcId="{3DD28FF0-3F4D-481C-98EC-1026B24F9CAE}" destId="{DB0D30BA-3DB8-4A37-A021-4D2228F6EE47}" srcOrd="12" destOrd="0" presId="urn:microsoft.com/office/officeart/2008/layout/VerticalCurvedList"/>
    <dgm:cxn modelId="{402ED07D-35C6-44D5-BE60-7553D34A9D6E}" type="presParOf" srcId="{DB0D30BA-3DB8-4A37-A021-4D2228F6EE47}" destId="{0C1511AF-3B09-455B-A2FC-07F3AFC7CB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B4C6B-8D9C-43CF-B00E-D1429ECE0EA1}">
      <dsp:nvSpPr>
        <dsp:cNvPr id="0" name=""/>
        <dsp:cNvSpPr/>
      </dsp:nvSpPr>
      <dsp:spPr>
        <a:xfrm>
          <a:off x="-3947750" y="-606110"/>
          <a:ext cx="4704720" cy="4704720"/>
        </a:xfrm>
        <a:prstGeom prst="blockArc">
          <a:avLst>
            <a:gd name="adj1" fmla="val 18900000"/>
            <a:gd name="adj2" fmla="val 2700000"/>
            <a:gd name="adj3" fmla="val 45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4EA0ED-FB33-4B32-A14F-FA87040F38AC}">
      <dsp:nvSpPr>
        <dsp:cNvPr id="0" name=""/>
        <dsp:cNvSpPr/>
      </dsp:nvSpPr>
      <dsp:spPr>
        <a:xfrm>
          <a:off x="283182" y="183915"/>
          <a:ext cx="7878032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Motivation und </a:t>
          </a:r>
          <a:r>
            <a:rPr lang="en-US" sz="2000" kern="1200" dirty="0" err="1"/>
            <a:t>Aufgabenstellung</a:t>
          </a:r>
          <a:endParaRPr lang="en-US" sz="2000" kern="1200" dirty="0"/>
        </a:p>
      </dsp:txBody>
      <dsp:txXfrm>
        <a:off x="283182" y="183915"/>
        <a:ext cx="7878032" cy="367690"/>
      </dsp:txXfrm>
    </dsp:sp>
    <dsp:sp modelId="{EBDB473C-9F19-4882-9A53-8F4770D10DC9}">
      <dsp:nvSpPr>
        <dsp:cNvPr id="0" name=""/>
        <dsp:cNvSpPr/>
      </dsp:nvSpPr>
      <dsp:spPr>
        <a:xfrm>
          <a:off x="53375" y="137953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24B6A1-41B5-4E17-9D30-AE1C1956DDAB}">
      <dsp:nvSpPr>
        <dsp:cNvPr id="0" name=""/>
        <dsp:cNvSpPr/>
      </dsp:nvSpPr>
      <dsp:spPr>
        <a:xfrm>
          <a:off x="585632" y="735380"/>
          <a:ext cx="7575581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Grundlagen</a:t>
          </a:r>
          <a:r>
            <a:rPr lang="en-US" sz="2000" kern="1200" dirty="0"/>
            <a:t> </a:t>
          </a:r>
          <a:r>
            <a:rPr lang="en-US" sz="2000" kern="1200" dirty="0" err="1"/>
            <a:t>kontinuierliches</a:t>
          </a:r>
          <a:r>
            <a:rPr lang="en-US" sz="2000" kern="1200" dirty="0"/>
            <a:t>/</a:t>
          </a:r>
          <a:r>
            <a:rPr lang="en-US" sz="2000" kern="1200" dirty="0" err="1"/>
            <a:t>verteiltes</a:t>
          </a:r>
          <a:r>
            <a:rPr lang="en-US" sz="2000" kern="1200" dirty="0"/>
            <a:t> </a:t>
          </a:r>
          <a:r>
            <a:rPr lang="en-US" sz="2000" kern="1200" dirty="0" err="1"/>
            <a:t>Lernen</a:t>
          </a:r>
          <a:endParaRPr lang="en-US" sz="2000" kern="1200" dirty="0"/>
        </a:p>
      </dsp:txBody>
      <dsp:txXfrm>
        <a:off x="585632" y="735380"/>
        <a:ext cx="7575581" cy="367690"/>
      </dsp:txXfrm>
    </dsp:sp>
    <dsp:sp modelId="{46FB27E8-E920-40DE-9828-5DEF2D32C34C}">
      <dsp:nvSpPr>
        <dsp:cNvPr id="0" name=""/>
        <dsp:cNvSpPr/>
      </dsp:nvSpPr>
      <dsp:spPr>
        <a:xfrm>
          <a:off x="355826" y="689419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83770D-E0BB-481F-9048-CBDF30AB9C0F}">
      <dsp:nvSpPr>
        <dsp:cNvPr id="0" name=""/>
        <dsp:cNvSpPr/>
      </dsp:nvSpPr>
      <dsp:spPr>
        <a:xfrm>
          <a:off x="723935" y="1286846"/>
          <a:ext cx="7437278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Konzeption</a:t>
          </a:r>
          <a:r>
            <a:rPr lang="en-US" sz="2000" kern="1200" dirty="0"/>
            <a:t> L DNN und </a:t>
          </a:r>
          <a:r>
            <a:rPr lang="en-US" sz="2000" kern="1200" dirty="0" err="1"/>
            <a:t>prototypische</a:t>
          </a:r>
          <a:r>
            <a:rPr lang="en-US" sz="2000" kern="1200" dirty="0"/>
            <a:t> </a:t>
          </a:r>
          <a:r>
            <a:rPr lang="en-US" sz="2000" kern="1200" dirty="0" err="1"/>
            <a:t>Umsetzung</a:t>
          </a:r>
          <a:endParaRPr lang="en-US" sz="2000" kern="1200" dirty="0"/>
        </a:p>
      </dsp:txBody>
      <dsp:txXfrm>
        <a:off x="723935" y="1286846"/>
        <a:ext cx="7437278" cy="367690"/>
      </dsp:txXfrm>
    </dsp:sp>
    <dsp:sp modelId="{D16F6C97-5E29-4ABA-B0AC-04BE375C2E3E}">
      <dsp:nvSpPr>
        <dsp:cNvPr id="0" name=""/>
        <dsp:cNvSpPr/>
      </dsp:nvSpPr>
      <dsp:spPr>
        <a:xfrm>
          <a:off x="494129" y="1240885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685B3-AA43-4F7F-AA2E-C21F70C4F5B6}">
      <dsp:nvSpPr>
        <dsp:cNvPr id="0" name=""/>
        <dsp:cNvSpPr/>
      </dsp:nvSpPr>
      <dsp:spPr>
        <a:xfrm>
          <a:off x="723935" y="1837963"/>
          <a:ext cx="7437278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Evaluierung</a:t>
          </a:r>
          <a:r>
            <a:rPr lang="en-US" sz="2000" kern="1200" dirty="0"/>
            <a:t> der </a:t>
          </a:r>
          <a:r>
            <a:rPr lang="en-US" sz="2000" kern="1200" dirty="0" err="1"/>
            <a:t>Umsetzung</a:t>
          </a:r>
          <a:endParaRPr lang="en-US" sz="2000" kern="1200" dirty="0"/>
        </a:p>
      </dsp:txBody>
      <dsp:txXfrm>
        <a:off x="723935" y="1837963"/>
        <a:ext cx="7437278" cy="367690"/>
      </dsp:txXfrm>
    </dsp:sp>
    <dsp:sp modelId="{5471A4C8-8B0D-47A5-B890-71FE2396C902}">
      <dsp:nvSpPr>
        <dsp:cNvPr id="0" name=""/>
        <dsp:cNvSpPr/>
      </dsp:nvSpPr>
      <dsp:spPr>
        <a:xfrm>
          <a:off x="494129" y="1792001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F191F-24D1-4D59-BD25-7527BCC2D4CB}">
      <dsp:nvSpPr>
        <dsp:cNvPr id="0" name=""/>
        <dsp:cNvSpPr/>
      </dsp:nvSpPr>
      <dsp:spPr>
        <a:xfrm>
          <a:off x="585632" y="2389428"/>
          <a:ext cx="7575581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Aufbau</a:t>
          </a:r>
          <a:r>
            <a:rPr lang="en-US" sz="2000" kern="1200" dirty="0"/>
            <a:t> des Demonstrator</a:t>
          </a:r>
        </a:p>
      </dsp:txBody>
      <dsp:txXfrm>
        <a:off x="585632" y="2389428"/>
        <a:ext cx="7575581" cy="367690"/>
      </dsp:txXfrm>
    </dsp:sp>
    <dsp:sp modelId="{807962F3-578B-48DB-BC82-308CDCCF2074}">
      <dsp:nvSpPr>
        <dsp:cNvPr id="0" name=""/>
        <dsp:cNvSpPr/>
      </dsp:nvSpPr>
      <dsp:spPr>
        <a:xfrm>
          <a:off x="355826" y="2343467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D15C3-47E9-43F9-A517-86250945D4DF}">
      <dsp:nvSpPr>
        <dsp:cNvPr id="0" name=""/>
        <dsp:cNvSpPr/>
      </dsp:nvSpPr>
      <dsp:spPr>
        <a:xfrm>
          <a:off x="283182" y="2940894"/>
          <a:ext cx="7878032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Zusammenfassung</a:t>
          </a:r>
          <a:r>
            <a:rPr lang="en-US" sz="2000" kern="1200" dirty="0"/>
            <a:t> und </a:t>
          </a:r>
          <a:r>
            <a:rPr lang="en-US" sz="2000" kern="1200" dirty="0" err="1"/>
            <a:t>Ausblick</a:t>
          </a:r>
          <a:endParaRPr lang="en-US" sz="2000" kern="1200" dirty="0"/>
        </a:p>
      </dsp:txBody>
      <dsp:txXfrm>
        <a:off x="283182" y="2940894"/>
        <a:ext cx="7878032" cy="367690"/>
      </dsp:txXfrm>
    </dsp:sp>
    <dsp:sp modelId="{0C1511AF-3B09-455B-A2FC-07F3AFC7CB78}">
      <dsp:nvSpPr>
        <dsp:cNvPr id="0" name=""/>
        <dsp:cNvSpPr/>
      </dsp:nvSpPr>
      <dsp:spPr>
        <a:xfrm>
          <a:off x="53375" y="2894933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05678B58-29F7-43B5-A88E-F84FB71302E5}" type="datetime1">
              <a:rPr lang="de-DE" sz="800" smtClean="0"/>
              <a:t>15.10.2019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 mod="1"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000" y="244800"/>
            <a:ext cx="5904000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4828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524274F6-90C8-4C85-888C-18FA9E2C0D49}" type="datetime1">
              <a:rPr lang="de-DE" smtClean="0"/>
              <a:t>15.10.2019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1009019"/>
            <a:ext cx="4937125" cy="30861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68313" y="4400550"/>
            <a:ext cx="5903912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68000" y="8776800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271200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24274F6-90C8-4C85-888C-18FA9E2C0D49}" type="datetime1">
              <a:rPr lang="de-DE" smtClean="0"/>
              <a:t>15.10.2019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59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8AC4B44-BCE5-4AC0-8DC9-C90CC9E46EC2}" type="datetime1">
              <a:rPr lang="de-DE" smtClean="0"/>
              <a:t>15.10.2019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27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1004400"/>
            <a:ext cx="4320000" cy="4320000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0138" y="3621600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407520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32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860" cy="34925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8A628-7172-4A4C-A92C-F4FBC462B603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5"/>
            <a:ext cx="3780000" cy="34925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1597025"/>
            <a:ext cx="2664000" cy="411797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0115B-BFC9-482D-B28A-947538CA7DD8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111537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1245972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57322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703823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996000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4126599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1115373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57631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400715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2950-E8A7-446F-9635-6156476737E1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1245972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706910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4137758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82225" y="2315784"/>
            <a:ext cx="2814039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0DBB-EA43-4F1D-8076-AD78C4798713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169244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34029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3896476" y="2315784"/>
            <a:ext cx="2814039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583495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600000"/>
            <a:ext cx="234029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82226" y="2315784"/>
            <a:ext cx="2520000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2E23-2243-48C5-9F54-AE752A6DBAAF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022226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3318957" y="2315784"/>
            <a:ext cx="2520000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858957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56731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56731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6155688" y="2315784"/>
            <a:ext cx="2520000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6695688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393462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393462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82226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3523-1E76-48CE-BCCA-9644B8CC78AE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40865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545454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2904093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79437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79437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4608682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4967321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4456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4456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6671909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Bildplatzhalter 7"/>
          <p:cNvSpPr>
            <a:spLocks noGrp="1" noChangeAspect="1"/>
          </p:cNvSpPr>
          <p:nvPr>
            <p:ph type="pic" sz="quarter" idx="23"/>
          </p:nvPr>
        </p:nvSpPr>
        <p:spPr>
          <a:xfrm>
            <a:off x="7030548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9683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9683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3E625-385D-4E9A-9226-6C1BE89CFC6C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1902C-06AC-41FE-818E-394A3F701640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/>
              <a:t>E-Mail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/>
              <a:t>Telefon 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/>
              <a:t>Fax 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50000" y="14868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/>
              <a:t>Vielen Dank!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9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7253288" y="5256213"/>
            <a:ext cx="1422400" cy="30480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368192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970585" y="1004399"/>
            <a:ext cx="3911553" cy="3911553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7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0887" y="3248562"/>
            <a:ext cx="2898507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425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mit blauem 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bg1"/>
                </a:solidFill>
              </a:rPr>
              <a:t>E-Mail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bg1"/>
                </a:solidFill>
              </a:rPr>
              <a:t>Telefon 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Fax 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>
                <a:solidFill>
                  <a:schemeClr val="bg1"/>
                </a:solidFill>
              </a:rPr>
              <a:t>Universität Stuttgart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50000" y="14868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>
                <a:solidFill>
                  <a:schemeClr val="bg1"/>
                </a:solidFill>
              </a:rPr>
              <a:t>Vielen Dank!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014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6120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8" name="bk object 17"/>
          <p:cNvSpPr/>
          <p:nvPr userDrawn="1"/>
        </p:nvSpPr>
        <p:spPr>
          <a:xfrm>
            <a:off x="1279949" y="0"/>
            <a:ext cx="6544309" cy="3926204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0" y="900000"/>
            <a:ext cx="4118110" cy="13608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629826"/>
            <a:ext cx="4118110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99" y="2250000"/>
            <a:ext cx="5526581" cy="900000"/>
          </a:xfr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1944000"/>
            <a:ext cx="3026729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1A50-22C7-48FE-9740-7229CB9EE850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5" name="object 2"/>
          <p:cNvSpPr/>
          <p:nvPr userDrawn="1"/>
        </p:nvSpPr>
        <p:spPr>
          <a:xfrm>
            <a:off x="410148" y="-91410"/>
            <a:ext cx="7198359" cy="4796155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6" name="object 3"/>
          <p:cNvSpPr/>
          <p:nvPr userDrawn="1"/>
        </p:nvSpPr>
        <p:spPr>
          <a:xfrm>
            <a:off x="5559362" y="3040401"/>
            <a:ext cx="2049145" cy="2049145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7" name="object 8"/>
          <p:cNvSpPr txBox="1"/>
          <p:nvPr userDrawn="1"/>
        </p:nvSpPr>
        <p:spPr>
          <a:xfrm>
            <a:off x="5907214" y="1625721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936000"/>
            <a:ext cx="4834626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0" y="3024000"/>
            <a:ext cx="3805721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5688" y="1597025"/>
            <a:ext cx="3960000" cy="3492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609B7-2FC3-4A12-B649-46E5D457F441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909916"/>
            <a:ext cx="3960000" cy="317960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072-D1E0-494E-8845-79EF4D433966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15688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15688" y="1909916"/>
            <a:ext cx="3960000" cy="317960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000" cy="34925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34EFC-B168-4600-AE6F-91896D204220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4"/>
            <a:ext cx="3780000" cy="172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3361525"/>
            <a:ext cx="3780000" cy="172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1597025"/>
            <a:ext cx="8207375" cy="3492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5418000"/>
            <a:ext cx="5328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fld id="{EC8B0251-818D-4F44-84C8-E48154B91DB0}" type="datetime1">
              <a:rPr lang="de-DE" smtClean="0"/>
              <a:t>15.10.2019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2226" y="5418000"/>
            <a:ext cx="6048000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9200" y="5418000"/>
            <a:ext cx="2232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62" r:id="rId3"/>
    <p:sldLayoutId id="2147483663" r:id="rId4"/>
    <p:sldLayoutId id="2147483676" r:id="rId5"/>
    <p:sldLayoutId id="2147483680" r:id="rId6"/>
    <p:sldLayoutId id="2147483664" r:id="rId7"/>
    <p:sldLayoutId id="2147483665" r:id="rId8"/>
    <p:sldLayoutId id="2147483677" r:id="rId9"/>
    <p:sldLayoutId id="2147483678" r:id="rId10"/>
    <p:sldLayoutId id="2147483679" r:id="rId11"/>
    <p:sldLayoutId id="2147483684" r:id="rId12"/>
    <p:sldLayoutId id="2147483685" r:id="rId13"/>
    <p:sldLayoutId id="2147483682" r:id="rId14"/>
    <p:sldLayoutId id="2147483681" r:id="rId15"/>
    <p:sldLayoutId id="2147483683" r:id="rId16"/>
    <p:sldLayoutId id="2147483666" r:id="rId17"/>
    <p:sldLayoutId id="2147483667" r:id="rId18"/>
    <p:sldLayoutId id="2147483686" r:id="rId19"/>
    <p:sldLayoutId id="2147483687" r:id="rId20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25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06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3206" userDrawn="1">
          <p15:clr>
            <a:srgbClr val="F26B43"/>
          </p15:clr>
        </p15:guide>
        <p15:guide id="4" pos="54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8.xml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orpath.com/project/8-ways-to-continue-learning-after-education-is-ove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20D6C174-1C4F-4057-B781-BC8C885730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625" r="7625"/>
          <a:stretch>
            <a:fillRect/>
          </a:stretch>
        </p:blipFill>
        <p:spPr>
          <a:xfrm>
            <a:off x="0" y="1407600"/>
            <a:ext cx="5361039" cy="3681925"/>
          </a:xfr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Institut für Automatisierungstechnik</a:t>
            </a:r>
          </a:p>
          <a:p>
            <a:pPr>
              <a:spcBef>
                <a:spcPts val="0"/>
              </a:spcBef>
            </a:pPr>
            <a:r>
              <a:rPr lang="de-DE" dirty="0"/>
              <a:t>und Softwaresysteme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sz="2400" dirty="0" err="1"/>
              <a:t>Untersuchung</a:t>
            </a:r>
            <a:r>
              <a:rPr lang="en-US" sz="2400" dirty="0"/>
              <a:t> und </a:t>
            </a:r>
            <a:br>
              <a:rPr lang="en-US" sz="2400" dirty="0"/>
            </a:br>
            <a:r>
              <a:rPr lang="en-US" sz="2400" dirty="0" err="1"/>
              <a:t>prototypische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de-DE" sz="2400" dirty="0"/>
              <a:t>Umsetzung</a:t>
            </a:r>
            <a:r>
              <a:rPr lang="en-US" sz="2400" dirty="0"/>
              <a:t> </a:t>
            </a:r>
            <a:r>
              <a:rPr lang="en-US" sz="2400" dirty="0" err="1"/>
              <a:t>eines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Lifelong DNN</a:t>
            </a:r>
            <a:br>
              <a:rPr lang="en-US" sz="2400" dirty="0"/>
            </a:br>
            <a:r>
              <a:rPr lang="de-DE" sz="2400" dirty="0"/>
              <a:t>Algorithmus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de-DE" dirty="0"/>
              <a:t>Masterarbeit Simon Kamm</a:t>
            </a:r>
          </a:p>
        </p:txBody>
      </p:sp>
      <p:pic>
        <p:nvPicPr>
          <p:cNvPr id="8" name="Picture 27" descr="Logo_allein_klei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53526" y="5192129"/>
            <a:ext cx="922162" cy="41762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5222667" y="5089525"/>
            <a:ext cx="138372" cy="1511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800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253221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17"/>
    </mc:Choice>
    <mc:Fallback>
      <p:transition spd="slow" advTm="1081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8C78BD-6B41-4A95-808F-6A5D0C6D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Konzeption</a:t>
            </a:r>
            <a:r>
              <a:rPr lang="en-US" dirty="0"/>
              <a:t> L DNN und </a:t>
            </a:r>
            <a:r>
              <a:rPr lang="en-US" dirty="0" err="1"/>
              <a:t>prototypische</a:t>
            </a:r>
            <a:r>
              <a:rPr lang="en-US" dirty="0"/>
              <a:t> </a:t>
            </a:r>
            <a:r>
              <a:rPr lang="en-US" dirty="0" err="1"/>
              <a:t>Umsetzung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842E3C-5088-418B-AEC1-086B1C94B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976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8"/>
    </mc:Choice>
    <mc:Fallback>
      <p:transition spd="slow" advTm="313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981571F-87C5-4135-9C90-18D0DAD35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Nutzen</a:t>
            </a:r>
            <a:r>
              <a:rPr lang="en-GB" dirty="0"/>
              <a:t> der Dual-Memory </a:t>
            </a:r>
            <a:r>
              <a:rPr lang="en-GB" dirty="0" err="1"/>
              <a:t>Methode</a:t>
            </a:r>
            <a:r>
              <a:rPr lang="en-GB" dirty="0"/>
              <a:t>:</a:t>
            </a:r>
          </a:p>
          <a:p>
            <a:pPr lvl="1"/>
            <a:r>
              <a:rPr lang="en-GB" dirty="0" err="1"/>
              <a:t>Einsatz</a:t>
            </a:r>
            <a:r>
              <a:rPr lang="en-GB" dirty="0"/>
              <a:t> </a:t>
            </a:r>
            <a:r>
              <a:rPr lang="en-GB" dirty="0" err="1"/>
              <a:t>langsam</a:t>
            </a:r>
            <a:r>
              <a:rPr lang="en-GB" dirty="0"/>
              <a:t> </a:t>
            </a:r>
            <a:r>
              <a:rPr lang="en-GB" dirty="0" err="1"/>
              <a:t>lernender</a:t>
            </a:r>
            <a:r>
              <a:rPr lang="en-GB" dirty="0"/>
              <a:t> (</a:t>
            </a:r>
            <a:r>
              <a:rPr lang="en-GB" dirty="0" err="1"/>
              <a:t>oder</a:t>
            </a:r>
            <a:r>
              <a:rPr lang="en-GB" dirty="0"/>
              <a:t> fixer) Feature-</a:t>
            </a:r>
            <a:r>
              <a:rPr lang="en-GB" dirty="0" err="1"/>
              <a:t>Extrahierer</a:t>
            </a:r>
            <a:r>
              <a:rPr lang="en-GB" dirty="0"/>
              <a:t> (Modul A)</a:t>
            </a:r>
          </a:p>
          <a:p>
            <a:pPr lvl="1"/>
            <a:r>
              <a:rPr lang="en-GB" dirty="0" err="1"/>
              <a:t>Einsatz</a:t>
            </a:r>
            <a:r>
              <a:rPr lang="en-GB" dirty="0"/>
              <a:t> schnell </a:t>
            </a:r>
            <a:r>
              <a:rPr lang="en-GB" dirty="0" err="1"/>
              <a:t>lernender</a:t>
            </a:r>
            <a:r>
              <a:rPr lang="en-GB" dirty="0"/>
              <a:t> </a:t>
            </a:r>
            <a:r>
              <a:rPr lang="en-GB" dirty="0" err="1"/>
              <a:t>inkrementeller</a:t>
            </a:r>
            <a:r>
              <a:rPr lang="en-GB" dirty="0"/>
              <a:t> </a:t>
            </a:r>
            <a:r>
              <a:rPr lang="en-GB" dirty="0" err="1"/>
              <a:t>Klassifikator</a:t>
            </a:r>
            <a:r>
              <a:rPr lang="en-GB" dirty="0"/>
              <a:t> (Modul B)</a:t>
            </a:r>
          </a:p>
          <a:p>
            <a:pPr lvl="1"/>
            <a:endParaRPr lang="en-GB" dirty="0"/>
          </a:p>
          <a:p>
            <a:r>
              <a:rPr lang="en-GB" dirty="0" err="1"/>
              <a:t>Nutzen</a:t>
            </a:r>
            <a:r>
              <a:rPr lang="en-GB" dirty="0"/>
              <a:t> des Federated Learnings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Austausch</a:t>
            </a:r>
            <a:r>
              <a:rPr lang="en-GB" dirty="0"/>
              <a:t> von </a:t>
            </a:r>
            <a:r>
              <a:rPr lang="en-GB" dirty="0" err="1"/>
              <a:t>Wissen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36DC7D6-3346-47C9-9FC1-530609AB1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919F3A-1D9D-43EC-9001-F73C3AE2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83FC4F-6FE1-440D-A1B0-E4AA01D5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D2EFEC2-6831-47C3-9756-6923D66E2D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Konzeption</a:t>
            </a:r>
            <a:r>
              <a:rPr lang="en-GB" dirty="0"/>
              <a:t> L DNN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2BFFBDA-83B6-4995-9317-CB64C863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Konzeption</a:t>
            </a:r>
            <a:r>
              <a:rPr lang="en-US" dirty="0"/>
              <a:t> L DNN und </a:t>
            </a:r>
            <a:r>
              <a:rPr lang="en-US" dirty="0" err="1"/>
              <a:t>prototypische</a:t>
            </a:r>
            <a:r>
              <a:rPr lang="en-US" dirty="0"/>
              <a:t> </a:t>
            </a:r>
            <a:r>
              <a:rPr lang="en-US" dirty="0" err="1"/>
              <a:t>Umsetzung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299" y="3343275"/>
            <a:ext cx="5787402" cy="21510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78" y="3343275"/>
            <a:ext cx="2857444" cy="20730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925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965"/>
    </mc:Choice>
    <mc:Fallback>
      <p:transition spd="slow" advTm="98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307E9D8-60E3-4CF1-914A-7825D174E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Anforderungen</a:t>
            </a:r>
            <a:r>
              <a:rPr lang="en-GB" dirty="0"/>
              <a:t> Modul A:</a:t>
            </a:r>
          </a:p>
          <a:p>
            <a:pPr lvl="1"/>
            <a:r>
              <a:rPr lang="en-GB" dirty="0" err="1"/>
              <a:t>Extrahierte</a:t>
            </a:r>
            <a:r>
              <a:rPr lang="en-GB" dirty="0"/>
              <a:t> Features </a:t>
            </a:r>
            <a:r>
              <a:rPr lang="en-GB" dirty="0" err="1"/>
              <a:t>sollen</a:t>
            </a:r>
            <a:r>
              <a:rPr lang="en-GB" dirty="0"/>
              <a:t> </a:t>
            </a:r>
            <a:r>
              <a:rPr lang="en-GB" dirty="0" err="1"/>
              <a:t>gute</a:t>
            </a:r>
            <a:r>
              <a:rPr lang="en-GB" dirty="0"/>
              <a:t> </a:t>
            </a:r>
            <a:r>
              <a:rPr lang="en-GB" dirty="0" err="1"/>
              <a:t>Klassifikation</a:t>
            </a:r>
            <a:r>
              <a:rPr lang="en-GB" dirty="0"/>
              <a:t> </a:t>
            </a:r>
            <a:r>
              <a:rPr lang="en-GB" dirty="0" err="1"/>
              <a:t>ermöglichen</a:t>
            </a:r>
            <a:endParaRPr lang="en-GB" dirty="0"/>
          </a:p>
          <a:p>
            <a:pPr lvl="1"/>
            <a:r>
              <a:rPr lang="en-GB" dirty="0" err="1"/>
              <a:t>Echtzeitfähigkeit</a:t>
            </a:r>
            <a:r>
              <a:rPr lang="en-GB" dirty="0"/>
              <a:t> auf </a:t>
            </a:r>
            <a:r>
              <a:rPr lang="en-GB" dirty="0" err="1"/>
              <a:t>mobilen</a:t>
            </a:r>
            <a:r>
              <a:rPr lang="en-GB" dirty="0"/>
              <a:t> </a:t>
            </a:r>
            <a:r>
              <a:rPr lang="en-GB" dirty="0" err="1"/>
              <a:t>Endgeräten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geringer</a:t>
            </a:r>
            <a:r>
              <a:rPr lang="en-GB" dirty="0">
                <a:sym typeface="Wingdings" panose="05000000000000000000" pitchFamily="2" charset="2"/>
              </a:rPr>
              <a:t> Speicher- und </a:t>
            </a:r>
            <a:r>
              <a:rPr lang="en-GB" dirty="0" err="1">
                <a:sym typeface="Wingdings" panose="05000000000000000000" pitchFamily="2" charset="2"/>
              </a:rPr>
              <a:t>Rechenaufwand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 err="1">
                <a:sym typeface="Wingdings" panose="05000000000000000000" pitchFamily="2" charset="2"/>
              </a:rPr>
              <a:t>Vergleich</a:t>
            </a:r>
            <a:r>
              <a:rPr lang="en-GB" dirty="0">
                <a:sym typeface="Wingdings" panose="05000000000000000000" pitchFamily="2" charset="2"/>
              </a:rPr>
              <a:t> von </a:t>
            </a:r>
            <a:r>
              <a:rPr lang="en-GB" dirty="0" err="1">
                <a:sym typeface="Wingdings" panose="05000000000000000000" pitchFamily="2" charset="2"/>
              </a:rPr>
              <a:t>typischen</a:t>
            </a:r>
            <a:r>
              <a:rPr lang="en-GB" dirty="0">
                <a:sym typeface="Wingdings" panose="05000000000000000000" pitchFamily="2" charset="2"/>
              </a:rPr>
              <a:t> DNN-</a:t>
            </a:r>
            <a:r>
              <a:rPr lang="en-GB" dirty="0" err="1">
                <a:sym typeface="Wingdings" panose="05000000000000000000" pitchFamily="2" charset="2"/>
              </a:rPr>
              <a:t>Architekturen</a:t>
            </a:r>
            <a:r>
              <a:rPr lang="en-GB" dirty="0">
                <a:sym typeface="Wingdings" panose="05000000000000000000" pitchFamily="2" charset="2"/>
              </a:rPr>
              <a:t> auf Basis ImageNet</a:t>
            </a:r>
          </a:p>
          <a:p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18C305B-D6BC-4154-A2A4-472B88BBC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873C01-8A44-4980-A187-D3F855F61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554E0E-59FB-4950-9114-27634AE98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12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4FE9071-55E5-4B63-BE11-869D273079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Konzeption</a:t>
            </a:r>
            <a:r>
              <a:rPr lang="en-GB" dirty="0"/>
              <a:t> L DNN</a:t>
            </a:r>
          </a:p>
          <a:p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61904D7-CEEC-4A88-8936-E7FD5B300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Konzeption</a:t>
            </a:r>
            <a:r>
              <a:rPr lang="en-US" dirty="0"/>
              <a:t> L DNN und </a:t>
            </a:r>
            <a:r>
              <a:rPr lang="en-US" dirty="0" err="1"/>
              <a:t>prototypische</a:t>
            </a:r>
            <a:r>
              <a:rPr lang="en-US" dirty="0"/>
              <a:t> </a:t>
            </a:r>
            <a:r>
              <a:rPr lang="en-US" dirty="0" err="1"/>
              <a:t>Umsetzung</a:t>
            </a:r>
            <a:endParaRPr lang="en-GB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7D0B503-D2C2-41AD-A409-01863C05C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686533"/>
              </p:ext>
            </p:extLst>
          </p:nvPr>
        </p:nvGraphicFramePr>
        <p:xfrm>
          <a:off x="2232659" y="3124440"/>
          <a:ext cx="4678679" cy="2011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6889">
                  <a:extLst>
                    <a:ext uri="{9D8B030D-6E8A-4147-A177-3AD203B41FA5}">
                      <a16:colId xmlns:a16="http://schemas.microsoft.com/office/drawing/2014/main" val="4272520468"/>
                    </a:ext>
                  </a:extLst>
                </a:gridCol>
                <a:gridCol w="899307">
                  <a:extLst>
                    <a:ext uri="{9D8B030D-6E8A-4147-A177-3AD203B41FA5}">
                      <a16:colId xmlns:a16="http://schemas.microsoft.com/office/drawing/2014/main" val="1620265500"/>
                    </a:ext>
                  </a:extLst>
                </a:gridCol>
                <a:gridCol w="899941">
                  <a:extLst>
                    <a:ext uri="{9D8B030D-6E8A-4147-A177-3AD203B41FA5}">
                      <a16:colId xmlns:a16="http://schemas.microsoft.com/office/drawing/2014/main" val="1141754706"/>
                    </a:ext>
                  </a:extLst>
                </a:gridCol>
                <a:gridCol w="723507">
                  <a:extLst>
                    <a:ext uri="{9D8B030D-6E8A-4147-A177-3AD203B41FA5}">
                      <a16:colId xmlns:a16="http://schemas.microsoft.com/office/drawing/2014/main" val="1066022294"/>
                    </a:ext>
                  </a:extLst>
                </a:gridCol>
                <a:gridCol w="1169035">
                  <a:extLst>
                    <a:ext uri="{9D8B030D-6E8A-4147-A177-3AD203B41FA5}">
                      <a16:colId xmlns:a16="http://schemas.microsoft.com/office/drawing/2014/main" val="4006593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Netzwerk-Architektur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Anzahl Parameter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Speicher-bedarf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Parameter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Anzahl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FLOPs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Top-1 Klassifikationsfehler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1362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AlexNet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60x10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240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0.7x10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36.7 %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9708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VGG-16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138x10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552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16x10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25.6 %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7048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ResNet-50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25.6x10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102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20.7 %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7725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ResNet-101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44.5x10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178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19.9 %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5043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Inception-V3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24x10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96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4.8x10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21.6 %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0497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MobileNet-V2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3.5x10</a:t>
                      </a:r>
                      <a:r>
                        <a:rPr lang="de-DE" sz="1200" b="1" baseline="30000" dirty="0">
                          <a:effectLst/>
                        </a:rPr>
                        <a:t>6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14 MB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0.3x10</a:t>
                      </a:r>
                      <a:r>
                        <a:rPr lang="de-DE" sz="1200" b="1" baseline="30000" dirty="0">
                          <a:effectLst/>
                        </a:rPr>
                        <a:t>9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28 %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3086552"/>
                  </a:ext>
                </a:extLst>
              </a:tr>
            </a:tbl>
          </a:graphicData>
        </a:graphic>
      </p:graphicFrame>
      <p:graphicFrame>
        <p:nvGraphicFramePr>
          <p:cNvPr id="9" name="Tabelle 7">
            <a:extLst>
              <a:ext uri="{FF2B5EF4-FFF2-40B4-BE49-F238E27FC236}">
                <a16:creationId xmlns:a16="http://schemas.microsoft.com/office/drawing/2014/main" id="{17D0B503-D2C2-41AD-A409-01863C05C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901467"/>
              </p:ext>
            </p:extLst>
          </p:nvPr>
        </p:nvGraphicFramePr>
        <p:xfrm>
          <a:off x="2232660" y="3124440"/>
          <a:ext cx="4678679" cy="2011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6889">
                  <a:extLst>
                    <a:ext uri="{9D8B030D-6E8A-4147-A177-3AD203B41FA5}">
                      <a16:colId xmlns:a16="http://schemas.microsoft.com/office/drawing/2014/main" val="4272520468"/>
                    </a:ext>
                  </a:extLst>
                </a:gridCol>
                <a:gridCol w="899307">
                  <a:extLst>
                    <a:ext uri="{9D8B030D-6E8A-4147-A177-3AD203B41FA5}">
                      <a16:colId xmlns:a16="http://schemas.microsoft.com/office/drawing/2014/main" val="1620265500"/>
                    </a:ext>
                  </a:extLst>
                </a:gridCol>
                <a:gridCol w="899941">
                  <a:extLst>
                    <a:ext uri="{9D8B030D-6E8A-4147-A177-3AD203B41FA5}">
                      <a16:colId xmlns:a16="http://schemas.microsoft.com/office/drawing/2014/main" val="1141754706"/>
                    </a:ext>
                  </a:extLst>
                </a:gridCol>
                <a:gridCol w="723507">
                  <a:extLst>
                    <a:ext uri="{9D8B030D-6E8A-4147-A177-3AD203B41FA5}">
                      <a16:colId xmlns:a16="http://schemas.microsoft.com/office/drawing/2014/main" val="1066022294"/>
                    </a:ext>
                  </a:extLst>
                </a:gridCol>
                <a:gridCol w="1169035">
                  <a:extLst>
                    <a:ext uri="{9D8B030D-6E8A-4147-A177-3AD203B41FA5}">
                      <a16:colId xmlns:a16="http://schemas.microsoft.com/office/drawing/2014/main" val="4006593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Netzwerk-Architektur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Anzahl Parameter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Speicher-bedarf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Parameter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Anzahl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FLOPs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Top-1 Klassifikationsfehler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1362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AlexNet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60x10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240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0.7x10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36.7 %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9708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VGG-16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138x10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552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16x10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25.6 %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7048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ResNet-50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25.6x10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102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20.7 %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7725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ResNet-101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44.5x10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178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19.9 %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5043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Inception-V3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24x10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96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4.8x10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21.6 %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0497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MobileNet-V2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</a:rPr>
                        <a:t>3.5x10</a:t>
                      </a:r>
                      <a:r>
                        <a:rPr lang="de-DE" sz="1200" b="0" baseline="30000" dirty="0">
                          <a:effectLst/>
                        </a:rPr>
                        <a:t>6</a:t>
                      </a:r>
                      <a:endParaRPr lang="de-DE" sz="12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</a:rPr>
                        <a:t>14 MB</a:t>
                      </a:r>
                      <a:endParaRPr lang="de-DE" sz="12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</a:rPr>
                        <a:t>0.3x10</a:t>
                      </a:r>
                      <a:r>
                        <a:rPr lang="de-DE" sz="1200" b="0" baseline="30000" dirty="0">
                          <a:effectLst/>
                        </a:rPr>
                        <a:t>9</a:t>
                      </a:r>
                      <a:endParaRPr lang="de-DE" sz="12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</a:rPr>
                        <a:t>28 %</a:t>
                      </a:r>
                      <a:endParaRPr lang="de-DE" sz="12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308655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478175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436"/>
    </mc:Choice>
    <mc:Fallback>
      <p:transition spd="slow" advTm="85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/>
              <a:t>Anforderungen</a:t>
            </a:r>
            <a:r>
              <a:rPr lang="en-GB" dirty="0"/>
              <a:t> </a:t>
            </a:r>
            <a:r>
              <a:rPr lang="en-GB" dirty="0" err="1"/>
              <a:t>Modul</a:t>
            </a:r>
            <a:r>
              <a:rPr lang="en-GB" dirty="0"/>
              <a:t> B:</a:t>
            </a:r>
          </a:p>
          <a:p>
            <a:pPr lvl="1"/>
            <a:r>
              <a:rPr lang="en-GB" dirty="0" err="1"/>
              <a:t>Trainierbar</a:t>
            </a:r>
            <a:r>
              <a:rPr lang="en-GB" dirty="0"/>
              <a:t> auf </a:t>
            </a:r>
            <a:r>
              <a:rPr lang="en-GB" dirty="0" err="1"/>
              <a:t>zufälliger</a:t>
            </a:r>
            <a:r>
              <a:rPr lang="en-GB" dirty="0"/>
              <a:t> </a:t>
            </a:r>
            <a:r>
              <a:rPr lang="en-GB" dirty="0" err="1"/>
              <a:t>Reihenfolge</a:t>
            </a:r>
            <a:r>
              <a:rPr lang="en-GB" dirty="0"/>
              <a:t> an </a:t>
            </a:r>
            <a:r>
              <a:rPr lang="en-GB" dirty="0" err="1"/>
              <a:t>Datensamples</a:t>
            </a:r>
            <a:endParaRPr lang="en-GB" dirty="0"/>
          </a:p>
          <a:p>
            <a:pPr lvl="1"/>
            <a:r>
              <a:rPr lang="en-GB" dirty="0" err="1"/>
              <a:t>Funktionsfähiger</a:t>
            </a:r>
            <a:r>
              <a:rPr lang="en-GB" dirty="0"/>
              <a:t> Klassifikator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jedem</a:t>
            </a:r>
            <a:r>
              <a:rPr lang="en-GB" dirty="0"/>
              <a:t> </a:t>
            </a:r>
            <a:r>
              <a:rPr lang="en-GB" dirty="0" err="1"/>
              <a:t>Zeitpunkt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</a:t>
            </a:r>
            <a:r>
              <a:rPr lang="en-GB" dirty="0" err="1"/>
              <a:t>bereits</a:t>
            </a:r>
            <a:r>
              <a:rPr lang="en-GB" dirty="0"/>
              <a:t> </a:t>
            </a:r>
            <a:r>
              <a:rPr lang="en-GB" dirty="0" err="1"/>
              <a:t>bekannte</a:t>
            </a:r>
            <a:r>
              <a:rPr lang="en-GB" dirty="0"/>
              <a:t> </a:t>
            </a:r>
            <a:r>
              <a:rPr lang="en-GB" dirty="0" err="1"/>
              <a:t>Klassen</a:t>
            </a:r>
            <a:endParaRPr lang="en-GB" dirty="0"/>
          </a:p>
          <a:p>
            <a:pPr lvl="1"/>
            <a:r>
              <a:rPr lang="en-GB" dirty="0"/>
              <a:t>Speicher- und </a:t>
            </a:r>
            <a:r>
              <a:rPr lang="en-GB" dirty="0" err="1"/>
              <a:t>Rechenbedarf</a:t>
            </a:r>
            <a:r>
              <a:rPr lang="en-GB" dirty="0"/>
              <a:t> </a:t>
            </a:r>
            <a:r>
              <a:rPr lang="en-GB" dirty="0" err="1"/>
              <a:t>soll</a:t>
            </a:r>
            <a:r>
              <a:rPr lang="en-GB" dirty="0"/>
              <a:t> </a:t>
            </a:r>
            <a:r>
              <a:rPr lang="en-GB" dirty="0" err="1"/>
              <a:t>beschränkt</a:t>
            </a:r>
            <a:r>
              <a:rPr lang="en-GB" dirty="0"/>
              <a:t> sein und </a:t>
            </a:r>
            <a:r>
              <a:rPr lang="en-GB" dirty="0" err="1"/>
              <a:t>nur</a:t>
            </a:r>
            <a:r>
              <a:rPr lang="en-GB" dirty="0"/>
              <a:t> </a:t>
            </a:r>
            <a:r>
              <a:rPr lang="en-GB" dirty="0" err="1"/>
              <a:t>langsam</a:t>
            </a:r>
            <a:r>
              <a:rPr lang="en-GB" dirty="0"/>
              <a:t> </a:t>
            </a:r>
            <a:r>
              <a:rPr lang="en-GB" dirty="0" err="1"/>
              <a:t>ansteigen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Bezug</a:t>
            </a:r>
            <a:r>
              <a:rPr lang="en-GB" dirty="0"/>
              <a:t> auf die </a:t>
            </a:r>
            <a:r>
              <a:rPr lang="en-GB" dirty="0" err="1"/>
              <a:t>Anzahl</a:t>
            </a:r>
            <a:r>
              <a:rPr lang="en-GB" dirty="0"/>
              <a:t> an </a:t>
            </a:r>
            <a:r>
              <a:rPr lang="en-GB" dirty="0" err="1"/>
              <a:t>bekannten</a:t>
            </a:r>
            <a:r>
              <a:rPr lang="en-GB" dirty="0"/>
              <a:t> </a:t>
            </a:r>
            <a:r>
              <a:rPr lang="en-GB" dirty="0" err="1"/>
              <a:t>Klassen</a:t>
            </a:r>
            <a:endParaRPr lang="en-GB" dirty="0"/>
          </a:p>
          <a:p>
            <a:pPr marL="176213" lvl="1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Einsatz</a:t>
            </a:r>
            <a:r>
              <a:rPr lang="en-GB" dirty="0">
                <a:sym typeface="Wingdings" panose="05000000000000000000" pitchFamily="2" charset="2"/>
              </a:rPr>
              <a:t> der Adaptive Resonance Theory (ART): Fuzzy ARTMAP-</a:t>
            </a:r>
            <a:r>
              <a:rPr lang="en-GB" dirty="0" err="1">
                <a:sym typeface="Wingdings" panose="05000000000000000000" pitchFamily="2" charset="2"/>
              </a:rPr>
              <a:t>Netzwerk</a:t>
            </a:r>
            <a:endParaRPr lang="en-GB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8A628-7172-4A4C-A92C-F4FBC462B603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Konzeption</a:t>
            </a:r>
            <a:r>
              <a:rPr lang="en-GB" dirty="0"/>
              <a:t> L DNN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Konzeption</a:t>
            </a:r>
            <a:r>
              <a:rPr lang="en-US" dirty="0"/>
              <a:t> L DNN und </a:t>
            </a:r>
            <a:r>
              <a:rPr lang="en-US" dirty="0" err="1"/>
              <a:t>prototypische</a:t>
            </a:r>
            <a:r>
              <a:rPr lang="en-US" dirty="0"/>
              <a:t> </a:t>
            </a:r>
            <a:r>
              <a:rPr lang="en-US" dirty="0" err="1"/>
              <a:t>Umsetzung</a:t>
            </a:r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860" y="1597024"/>
            <a:ext cx="4484711" cy="34925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192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650"/>
    </mc:Choice>
    <mc:Fallback>
      <p:transition spd="slow" advTm="137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2DF668-324A-4604-AAA2-88FD6F657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Evaluierung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A67D98-7886-47DC-9C6B-AA102AA527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851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7"/>
    </mc:Choice>
    <mc:Fallback>
      <p:transition spd="slow" advTm="412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87E9CDC-F05C-4892-B3D9-F5DA7E205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Untersuchung</a:t>
            </a:r>
            <a:r>
              <a:rPr lang="en-GB" dirty="0"/>
              <a:t> auf </a:t>
            </a:r>
            <a:r>
              <a:rPr lang="en-GB" dirty="0" err="1"/>
              <a:t>unterschiedlichen</a:t>
            </a:r>
            <a:r>
              <a:rPr lang="en-GB" dirty="0"/>
              <a:t> </a:t>
            </a:r>
            <a:r>
              <a:rPr lang="en-GB" dirty="0" err="1"/>
              <a:t>Bilddatensätzen</a:t>
            </a:r>
            <a:endParaRPr lang="en-GB" dirty="0"/>
          </a:p>
          <a:p>
            <a:pPr lvl="1"/>
            <a:r>
              <a:rPr lang="en-GB" dirty="0"/>
              <a:t>Split-MNIST:</a:t>
            </a:r>
          </a:p>
          <a:p>
            <a:pPr lvl="2"/>
            <a:r>
              <a:rPr lang="en-GB" dirty="0" err="1"/>
              <a:t>Handgeschriebene</a:t>
            </a:r>
            <a:r>
              <a:rPr lang="en-GB" dirty="0"/>
              <a:t> </a:t>
            </a:r>
            <a:r>
              <a:rPr lang="en-GB" dirty="0" err="1"/>
              <a:t>Ziffern</a:t>
            </a:r>
            <a:endParaRPr lang="en-GB" dirty="0"/>
          </a:p>
          <a:p>
            <a:pPr lvl="2"/>
            <a:r>
              <a:rPr lang="en-GB" dirty="0"/>
              <a:t>10 Klassen in 5 Gruppen </a:t>
            </a:r>
            <a:r>
              <a:rPr lang="en-GB" dirty="0" err="1"/>
              <a:t>unterteilt</a:t>
            </a:r>
            <a:r>
              <a:rPr lang="en-GB" dirty="0"/>
              <a:t> (0/1, 2/3, 4/5, 6/7, 8/9)</a:t>
            </a:r>
          </a:p>
          <a:p>
            <a:pPr lvl="2"/>
            <a:r>
              <a:rPr lang="en-GB" dirty="0"/>
              <a:t>5.000 </a:t>
            </a:r>
            <a:r>
              <a:rPr lang="en-GB" dirty="0" err="1"/>
              <a:t>Trainingsbilder</a:t>
            </a:r>
            <a:r>
              <a:rPr lang="en-GB" dirty="0"/>
              <a:t> und 1.000 </a:t>
            </a:r>
            <a:r>
              <a:rPr lang="en-GB" dirty="0" err="1"/>
              <a:t>Testbilder</a:t>
            </a:r>
            <a:r>
              <a:rPr lang="en-GB" dirty="0"/>
              <a:t> pro </a:t>
            </a:r>
            <a:r>
              <a:rPr lang="en-GB" dirty="0" err="1"/>
              <a:t>Klasse</a:t>
            </a:r>
            <a:endParaRPr lang="en-GB" dirty="0"/>
          </a:p>
          <a:p>
            <a:pPr lvl="1"/>
            <a:r>
              <a:rPr lang="en-GB" dirty="0"/>
              <a:t>ImageNet:</a:t>
            </a:r>
          </a:p>
          <a:p>
            <a:pPr lvl="2"/>
            <a:r>
              <a:rPr lang="en-GB" dirty="0" err="1"/>
              <a:t>Bilder</a:t>
            </a:r>
            <a:r>
              <a:rPr lang="en-GB" dirty="0"/>
              <a:t> der “</a:t>
            </a:r>
            <a:r>
              <a:rPr lang="en-GB" dirty="0" err="1"/>
              <a:t>realen</a:t>
            </a:r>
            <a:r>
              <a:rPr lang="en-GB" dirty="0"/>
              <a:t>” Welt</a:t>
            </a:r>
          </a:p>
          <a:p>
            <a:pPr lvl="2"/>
            <a:r>
              <a:rPr lang="en-GB" dirty="0"/>
              <a:t>1000 </a:t>
            </a:r>
            <a:r>
              <a:rPr lang="en-GB" dirty="0" err="1"/>
              <a:t>Klassen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ca. 1,3 </a:t>
            </a:r>
            <a:r>
              <a:rPr lang="en-GB" dirty="0" err="1"/>
              <a:t>Millionen</a:t>
            </a:r>
            <a:r>
              <a:rPr lang="en-GB" dirty="0"/>
              <a:t> Trainings- und 50.000 </a:t>
            </a:r>
            <a:r>
              <a:rPr lang="en-GB" dirty="0" err="1"/>
              <a:t>Testbilder</a:t>
            </a:r>
            <a:endParaRPr lang="en-GB" dirty="0"/>
          </a:p>
          <a:p>
            <a:pPr lvl="2"/>
            <a:r>
              <a:rPr lang="en-GB" dirty="0"/>
              <a:t>Finale </a:t>
            </a:r>
            <a:r>
              <a:rPr lang="en-GB" dirty="0" err="1"/>
              <a:t>Untersuchung</a:t>
            </a:r>
            <a:r>
              <a:rPr lang="en-GB" dirty="0"/>
              <a:t> und </a:t>
            </a:r>
            <a:r>
              <a:rPr lang="en-GB" dirty="0" err="1"/>
              <a:t>Bewertung</a:t>
            </a:r>
            <a:r>
              <a:rPr lang="en-GB" dirty="0"/>
              <a:t> auf ImageNet</a:t>
            </a:r>
          </a:p>
          <a:p>
            <a:pPr lvl="2"/>
            <a:r>
              <a:rPr lang="en-GB" dirty="0"/>
              <a:t>ImageNet-10:</a:t>
            </a:r>
          </a:p>
          <a:p>
            <a:pPr lvl="3"/>
            <a:r>
              <a:rPr lang="en-GB" dirty="0"/>
              <a:t>10 </a:t>
            </a:r>
            <a:r>
              <a:rPr lang="en-GB" dirty="0" err="1"/>
              <a:t>zufällige</a:t>
            </a:r>
            <a:r>
              <a:rPr lang="en-GB" dirty="0"/>
              <a:t> Klassen </a:t>
            </a:r>
            <a:r>
              <a:rPr lang="en-GB" dirty="0" err="1"/>
              <a:t>aus</a:t>
            </a:r>
            <a:r>
              <a:rPr lang="en-GB" dirty="0"/>
              <a:t> ImageNet-</a:t>
            </a:r>
            <a:r>
              <a:rPr lang="en-GB" dirty="0" err="1"/>
              <a:t>Datensatz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D10A925-E3B3-462D-804F-E1558A86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EA9020-BCCF-4707-A70F-3B40C2636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CD278E-5CBD-4C1E-A62B-C1DCC70FE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E4C5EF1-C16F-41F9-ABCE-C9FC63972B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Datensätze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33B759D-2431-4B2E-A5EA-3C893DA1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Evaluierung</a:t>
            </a:r>
            <a:endParaRPr lang="en-GB" dirty="0"/>
          </a:p>
        </p:txBody>
      </p:sp>
      <p:grpSp>
        <p:nvGrpSpPr>
          <p:cNvPr id="11" name="Group 10"/>
          <p:cNvGrpSpPr/>
          <p:nvPr/>
        </p:nvGrpSpPr>
        <p:grpSpPr>
          <a:xfrm>
            <a:off x="6548922" y="1505681"/>
            <a:ext cx="2303908" cy="1750548"/>
            <a:chOff x="6718172" y="1604375"/>
            <a:chExt cx="2303908" cy="1750548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A2446DC-A00E-4A28-ADC8-C1A1604FB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172" y="1629429"/>
              <a:ext cx="2303908" cy="172549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746248" y="1604375"/>
              <a:ext cx="235974" cy="2566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1400" dirty="0"/>
                <a:t>„8“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44073" y="3406495"/>
            <a:ext cx="1250912" cy="1867736"/>
            <a:chOff x="6035510" y="3451860"/>
            <a:chExt cx="1365323" cy="203856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24ABF8E-D32E-43C2-89B0-10332F8E4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5510" y="3451860"/>
              <a:ext cx="1365323" cy="182043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337169" y="5270372"/>
              <a:ext cx="762004" cy="220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1400" dirty="0"/>
                <a:t>„Strauß“</a:t>
              </a:r>
            </a:p>
          </p:txBody>
        </p:sp>
      </p:grp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7754400" y="3403533"/>
            <a:ext cx="1330176" cy="1777336"/>
            <a:chOff x="7585710" y="3451860"/>
            <a:chExt cx="1436370" cy="1919229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FAFAEEA2-FCAF-47DC-9F29-9AE60268B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5710" y="3451860"/>
              <a:ext cx="1436370" cy="143637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835956" y="4897123"/>
              <a:ext cx="935876" cy="4739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1400" dirty="0"/>
                <a:t>„Golden </a:t>
              </a:r>
              <a:r>
                <a:rPr lang="de-DE" sz="1400" dirty="0" err="1"/>
                <a:t>Retriever</a:t>
              </a:r>
              <a:r>
                <a:rPr lang="de-DE" sz="1400" dirty="0"/>
                <a:t>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5484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19"/>
    </mc:Choice>
    <mc:Fallback>
      <p:transition spd="slow" advTm="7331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94BAF55-15D7-493C-AF86-D916921D8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Unterschiedliche</a:t>
            </a:r>
            <a:r>
              <a:rPr lang="en-GB" dirty="0"/>
              <a:t> </a:t>
            </a:r>
            <a:r>
              <a:rPr lang="en-GB" dirty="0" err="1"/>
              <a:t>Anzahl</a:t>
            </a:r>
            <a:r>
              <a:rPr lang="en-GB" dirty="0"/>
              <a:t> an </a:t>
            </a:r>
            <a:r>
              <a:rPr lang="en-GB" dirty="0" err="1"/>
              <a:t>Trainingsbilder</a:t>
            </a:r>
            <a:r>
              <a:rPr lang="en-GB" dirty="0"/>
              <a:t>, die pro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gesehen</a:t>
            </a:r>
            <a:r>
              <a:rPr lang="en-GB" dirty="0"/>
              <a:t> </a:t>
            </a:r>
            <a:r>
              <a:rPr lang="en-GB" dirty="0" err="1"/>
              <a:t>werden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9BF7DA7-80EF-4063-A5BB-FDCD12BE5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210D165-CCC6-4C67-94AB-BD40FCBC8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725126-5AE0-42A0-894C-42A32DA7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108572-17A7-46D6-A65D-A7ED4C7891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Trainingsbilder</a:t>
            </a:r>
            <a:r>
              <a:rPr lang="en-GB" dirty="0"/>
              <a:t> pro </a:t>
            </a:r>
            <a:r>
              <a:rPr lang="en-GB" dirty="0" err="1"/>
              <a:t>Klasse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9835F76-7F8D-4314-9D4D-16EED618A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Evaluierung</a:t>
            </a:r>
            <a:endParaRPr lang="en-GB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7AC9924-1B8D-4FB9-BBF9-D34DE6CF87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226" y="2209525"/>
            <a:ext cx="3835672" cy="288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1131D28-6FF8-4036-AB09-FA6BDBA0DC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7898" y="2209525"/>
            <a:ext cx="383567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09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592"/>
    </mc:Choice>
    <mc:Fallback>
      <p:transition spd="slow" advTm="8459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D5BBACA-5E01-4E2E-96E8-25CBAA5A0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Finale </a:t>
            </a:r>
            <a:r>
              <a:rPr lang="en-GB" dirty="0" err="1"/>
              <a:t>Ergebnisse</a:t>
            </a:r>
            <a:r>
              <a:rPr lang="en-GB" dirty="0"/>
              <a:t> auf den </a:t>
            </a:r>
            <a:r>
              <a:rPr lang="en-GB" dirty="0" err="1"/>
              <a:t>Testdaten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Split-MNIST</a:t>
            </a:r>
          </a:p>
          <a:p>
            <a:r>
              <a:rPr lang="en-GB" dirty="0" err="1"/>
              <a:t>Kontinuierliches</a:t>
            </a:r>
            <a:r>
              <a:rPr lang="en-GB" dirty="0"/>
              <a:t> </a:t>
            </a:r>
            <a:r>
              <a:rPr lang="en-GB" dirty="0" err="1"/>
              <a:t>Lernen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Verteiltes</a:t>
            </a:r>
            <a:r>
              <a:rPr lang="en-GB" dirty="0"/>
              <a:t> </a:t>
            </a:r>
            <a:r>
              <a:rPr lang="en-GB" dirty="0" err="1"/>
              <a:t>Lernen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0ECDF4-FCD7-45B4-A5CE-11D35F86F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BAC76C-042A-4C46-8436-52A363FF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32147D-E63A-4956-BDAF-DC4650AB5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17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EA8CEAE-9FBA-42A2-B428-8053F53015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Ergebnisse</a:t>
            </a:r>
            <a:r>
              <a:rPr lang="en-GB" dirty="0"/>
              <a:t> </a:t>
            </a:r>
            <a:r>
              <a:rPr lang="en-GB" dirty="0" err="1"/>
              <a:t>Kontinuierliches</a:t>
            </a:r>
            <a:r>
              <a:rPr lang="en-GB" dirty="0"/>
              <a:t> und </a:t>
            </a:r>
            <a:r>
              <a:rPr lang="en-GB" dirty="0" err="1"/>
              <a:t>Verteiltes</a:t>
            </a:r>
            <a:r>
              <a:rPr lang="en-GB" dirty="0"/>
              <a:t> </a:t>
            </a:r>
            <a:r>
              <a:rPr lang="en-GB" dirty="0" err="1"/>
              <a:t>Lernen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85F5C37-2A4B-4272-884A-974F8328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Evaluierung</a:t>
            </a:r>
            <a:endParaRPr lang="en-GB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695B7B70-7A3A-4300-8A59-1B09BD9DC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170269"/>
              </p:ext>
            </p:extLst>
          </p:nvPr>
        </p:nvGraphicFramePr>
        <p:xfrm>
          <a:off x="2998920" y="1947768"/>
          <a:ext cx="528828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87650">
                  <a:extLst>
                    <a:ext uri="{9D8B030D-6E8A-4147-A177-3AD203B41FA5}">
                      <a16:colId xmlns:a16="http://schemas.microsoft.com/office/drawing/2014/main" val="4256640679"/>
                    </a:ext>
                  </a:extLst>
                </a:gridCol>
                <a:gridCol w="2500630">
                  <a:extLst>
                    <a:ext uri="{9D8B030D-6E8A-4147-A177-3AD203B41FA5}">
                      <a16:colId xmlns:a16="http://schemas.microsoft.com/office/drawing/2014/main" val="26711396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Algorithmus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Klassifikationsgenauigkeit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6635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Multi-Layer Perceptron (MLP) – offline </a:t>
                      </a:r>
                      <a:r>
                        <a:rPr lang="en-US" sz="1200" dirty="0" err="1">
                          <a:effectLst/>
                        </a:rPr>
                        <a:t>trainiert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97,93 +/- 0,04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0521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MLP – </a:t>
                      </a:r>
                      <a:r>
                        <a:rPr lang="en-US" sz="1200" dirty="0" err="1">
                          <a:effectLst/>
                        </a:rPr>
                        <a:t>inkrementell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trainiert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19,90 +/- 0,02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275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effectLst/>
                        </a:rPr>
                        <a:t>Elastic</a:t>
                      </a:r>
                      <a:r>
                        <a:rPr lang="de-DE" sz="1200" dirty="0">
                          <a:effectLst/>
                        </a:rPr>
                        <a:t> </a:t>
                      </a:r>
                      <a:r>
                        <a:rPr lang="de-DE" sz="1200" dirty="0" err="1">
                          <a:effectLst/>
                        </a:rPr>
                        <a:t>Weight</a:t>
                      </a:r>
                      <a:r>
                        <a:rPr lang="de-DE" sz="1200" dirty="0">
                          <a:effectLst/>
                        </a:rPr>
                        <a:t> Consolidation (EWC) 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19,90 +/- 0,05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64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Deep Generativ Replay (DGR)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91,24 +/- 0,33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1204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 DNN Algorithmus inkrementell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86,94 +/- 1,29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6678501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0D665B49-B9D5-420F-B6E0-CCE06665D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400257"/>
              </p:ext>
            </p:extLst>
          </p:nvPr>
        </p:nvGraphicFramePr>
        <p:xfrm>
          <a:off x="2998920" y="3772080"/>
          <a:ext cx="5288280" cy="1282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2589">
                  <a:extLst>
                    <a:ext uri="{9D8B030D-6E8A-4147-A177-3AD203B41FA5}">
                      <a16:colId xmlns:a16="http://schemas.microsoft.com/office/drawing/2014/main" val="2293167464"/>
                    </a:ext>
                  </a:extLst>
                </a:gridCol>
                <a:gridCol w="1401276">
                  <a:extLst>
                    <a:ext uri="{9D8B030D-6E8A-4147-A177-3AD203B41FA5}">
                      <a16:colId xmlns:a16="http://schemas.microsoft.com/office/drawing/2014/main" val="1405340191"/>
                    </a:ext>
                  </a:extLst>
                </a:gridCol>
                <a:gridCol w="1400727">
                  <a:extLst>
                    <a:ext uri="{9D8B030D-6E8A-4147-A177-3AD203B41FA5}">
                      <a16:colId xmlns:a16="http://schemas.microsoft.com/office/drawing/2014/main" val="3639567907"/>
                    </a:ext>
                  </a:extLst>
                </a:gridCol>
                <a:gridCol w="1243688">
                  <a:extLst>
                    <a:ext uri="{9D8B030D-6E8A-4147-A177-3AD203B41FA5}">
                      <a16:colId xmlns:a16="http://schemas.microsoft.com/office/drawing/2014/main" val="557190859"/>
                    </a:ext>
                  </a:extLst>
                </a:gridCol>
              </a:tblGrid>
              <a:tr h="366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Algorithmus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Klassifikations-genauigkeit Gerät 1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Klassifikations-genauigkeit Gerät 2 in %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Klassifikations-genauigkeit final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03556"/>
                  </a:ext>
                </a:extLst>
              </a:tr>
              <a:tr h="366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 DNN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1 Gerät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-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-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86,94 +/- 1,29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140929"/>
                  </a:ext>
                </a:extLst>
              </a:tr>
              <a:tr h="366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 DNN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 Geräte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88,44 +/- 0,82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95,02 +/- 0,44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86,56 +/- 0,91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4839748"/>
                  </a:ext>
                </a:extLst>
              </a:tr>
            </a:tbl>
          </a:graphicData>
        </a:graphic>
      </p:graphicFrame>
      <p:graphicFrame>
        <p:nvGraphicFramePr>
          <p:cNvPr id="11" name="Tabelle 8">
            <a:extLst>
              <a:ext uri="{FF2B5EF4-FFF2-40B4-BE49-F238E27FC236}">
                <a16:creationId xmlns:a16="http://schemas.microsoft.com/office/drawing/2014/main" id="{695B7B70-7A3A-4300-8A59-1B09BD9DC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542443"/>
              </p:ext>
            </p:extLst>
          </p:nvPr>
        </p:nvGraphicFramePr>
        <p:xfrm>
          <a:off x="2998920" y="1947768"/>
          <a:ext cx="5288280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87650">
                  <a:extLst>
                    <a:ext uri="{9D8B030D-6E8A-4147-A177-3AD203B41FA5}">
                      <a16:colId xmlns:a16="http://schemas.microsoft.com/office/drawing/2014/main" val="4256640679"/>
                    </a:ext>
                  </a:extLst>
                </a:gridCol>
                <a:gridCol w="2500630">
                  <a:extLst>
                    <a:ext uri="{9D8B030D-6E8A-4147-A177-3AD203B41FA5}">
                      <a16:colId xmlns:a16="http://schemas.microsoft.com/office/drawing/2014/main" val="26711396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Algorithmus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Klassifikationsgenauigkeit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6635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Multi-Layer Perceptron (MLP) – offline </a:t>
                      </a:r>
                      <a:r>
                        <a:rPr lang="en-US" sz="1200" dirty="0" err="1">
                          <a:effectLst/>
                        </a:rPr>
                        <a:t>trainiert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97,93 +/- 0,04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9914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MLP – </a:t>
                      </a:r>
                      <a:r>
                        <a:rPr lang="en-US" sz="1200" dirty="0" err="1">
                          <a:effectLst/>
                        </a:rPr>
                        <a:t>inkrementell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trainiert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19,90 +/- 0,02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3648068"/>
                  </a:ext>
                </a:extLst>
              </a:tr>
            </a:tbl>
          </a:graphicData>
        </a:graphic>
      </p:graphicFrame>
      <p:graphicFrame>
        <p:nvGraphicFramePr>
          <p:cNvPr id="12" name="Tabelle 8">
            <a:extLst>
              <a:ext uri="{FF2B5EF4-FFF2-40B4-BE49-F238E27FC236}">
                <a16:creationId xmlns:a16="http://schemas.microsoft.com/office/drawing/2014/main" id="{695B7B70-7A3A-4300-8A59-1B09BD9DC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417173"/>
              </p:ext>
            </p:extLst>
          </p:nvPr>
        </p:nvGraphicFramePr>
        <p:xfrm>
          <a:off x="2998920" y="1949468"/>
          <a:ext cx="5288280" cy="548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87650">
                  <a:extLst>
                    <a:ext uri="{9D8B030D-6E8A-4147-A177-3AD203B41FA5}">
                      <a16:colId xmlns:a16="http://schemas.microsoft.com/office/drawing/2014/main" val="4256640679"/>
                    </a:ext>
                  </a:extLst>
                </a:gridCol>
                <a:gridCol w="2500630">
                  <a:extLst>
                    <a:ext uri="{9D8B030D-6E8A-4147-A177-3AD203B41FA5}">
                      <a16:colId xmlns:a16="http://schemas.microsoft.com/office/drawing/2014/main" val="26711396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Algorithmus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Klassifikationsgenauigkeit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6635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Multi-Layer Perceptron (MLP) – offline </a:t>
                      </a:r>
                      <a:r>
                        <a:rPr lang="en-US" sz="1200" dirty="0" err="1">
                          <a:effectLst/>
                        </a:rPr>
                        <a:t>trainiert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97,93 +/- 0,04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9914977"/>
                  </a:ext>
                </a:extLst>
              </a:tr>
            </a:tbl>
          </a:graphicData>
        </a:graphic>
      </p:graphicFrame>
      <p:graphicFrame>
        <p:nvGraphicFramePr>
          <p:cNvPr id="13" name="Tabelle 8">
            <a:extLst>
              <a:ext uri="{FF2B5EF4-FFF2-40B4-BE49-F238E27FC236}">
                <a16:creationId xmlns:a16="http://schemas.microsoft.com/office/drawing/2014/main" id="{695B7B70-7A3A-4300-8A59-1B09BD9DC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99368"/>
              </p:ext>
            </p:extLst>
          </p:nvPr>
        </p:nvGraphicFramePr>
        <p:xfrm>
          <a:off x="2998920" y="1947768"/>
          <a:ext cx="5288280" cy="109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87650">
                  <a:extLst>
                    <a:ext uri="{9D8B030D-6E8A-4147-A177-3AD203B41FA5}">
                      <a16:colId xmlns:a16="http://schemas.microsoft.com/office/drawing/2014/main" val="4256640679"/>
                    </a:ext>
                  </a:extLst>
                </a:gridCol>
                <a:gridCol w="2500630">
                  <a:extLst>
                    <a:ext uri="{9D8B030D-6E8A-4147-A177-3AD203B41FA5}">
                      <a16:colId xmlns:a16="http://schemas.microsoft.com/office/drawing/2014/main" val="26711396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Algorithmus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Klassifikationsgenauigkeit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6635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Multi-Layer Perceptron (MLP) – offline </a:t>
                      </a:r>
                      <a:r>
                        <a:rPr lang="en-US" sz="1200" dirty="0" err="1">
                          <a:effectLst/>
                        </a:rPr>
                        <a:t>trainiert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97,93 +/- 0,04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0521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MLP – </a:t>
                      </a:r>
                      <a:r>
                        <a:rPr lang="en-US" sz="1200" dirty="0" err="1">
                          <a:effectLst/>
                        </a:rPr>
                        <a:t>inkrementell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trainiert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19,90 +/- 0,02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275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effectLst/>
                        </a:rPr>
                        <a:t>Elastic</a:t>
                      </a:r>
                      <a:r>
                        <a:rPr lang="de-DE" sz="1200" dirty="0">
                          <a:effectLst/>
                        </a:rPr>
                        <a:t> </a:t>
                      </a:r>
                      <a:r>
                        <a:rPr lang="de-DE" sz="1200" dirty="0" err="1">
                          <a:effectLst/>
                        </a:rPr>
                        <a:t>Weight</a:t>
                      </a:r>
                      <a:r>
                        <a:rPr lang="de-DE" sz="1200" dirty="0">
                          <a:effectLst/>
                        </a:rPr>
                        <a:t> Consolidation (EWC) 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19,90 +/- 0,05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64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Deep Generativ Replay (DGR)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91,24 +/- 0,33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120469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818552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042"/>
    </mc:Choice>
    <mc:Fallback>
      <p:transition spd="slow" advTm="149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Untersuchung auf </a:t>
            </a:r>
            <a:r>
              <a:rPr lang="de-DE" dirty="0" err="1"/>
              <a:t>ImageNet</a:t>
            </a:r>
            <a:r>
              <a:rPr lang="de-DE" dirty="0"/>
              <a:t> (1000 Klassen) und finale Bewertung</a:t>
            </a:r>
          </a:p>
          <a:p>
            <a:r>
              <a:rPr lang="de-DE" dirty="0" err="1"/>
              <a:t>iCaRL</a:t>
            </a:r>
            <a:r>
              <a:rPr lang="de-DE" dirty="0"/>
              <a:t> und </a:t>
            </a:r>
            <a:r>
              <a:rPr lang="de-DE" dirty="0" err="1"/>
              <a:t>Lwf</a:t>
            </a:r>
            <a:r>
              <a:rPr lang="de-DE" dirty="0"/>
              <a:t> nutzen ebenfalls die Dual-Memory Methode</a:t>
            </a:r>
          </a:p>
          <a:p>
            <a:r>
              <a:rPr lang="de-DE" dirty="0"/>
              <a:t>Leistungsstärkerer Feature-</a:t>
            </a:r>
            <a:r>
              <a:rPr lang="de-DE" dirty="0" err="1"/>
              <a:t>Extrahierer</a:t>
            </a:r>
            <a:r>
              <a:rPr lang="de-DE" dirty="0"/>
              <a:t> (</a:t>
            </a:r>
            <a:r>
              <a:rPr lang="de-DE" dirty="0" err="1"/>
              <a:t>ResNet</a:t>
            </a:r>
            <a:r>
              <a:rPr lang="de-DE" dirty="0"/>
              <a:t>-Architektur)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ImageNet</a:t>
            </a:r>
            <a:endParaRPr lang="de-DE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Evaluierung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96" y="2637124"/>
            <a:ext cx="3707834" cy="2780876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475676"/>
              </p:ext>
            </p:extLst>
          </p:nvPr>
        </p:nvGraphicFramePr>
        <p:xfrm>
          <a:off x="295539" y="3387482"/>
          <a:ext cx="4874978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6719">
                  <a:extLst>
                    <a:ext uri="{9D8B030D-6E8A-4147-A177-3AD203B41FA5}">
                      <a16:colId xmlns:a16="http://schemas.microsoft.com/office/drawing/2014/main" val="3253999433"/>
                    </a:ext>
                  </a:extLst>
                </a:gridCol>
                <a:gridCol w="1599232">
                  <a:extLst>
                    <a:ext uri="{9D8B030D-6E8A-4147-A177-3AD203B41FA5}">
                      <a16:colId xmlns:a16="http://schemas.microsoft.com/office/drawing/2014/main" val="1695682957"/>
                    </a:ext>
                  </a:extLst>
                </a:gridCol>
                <a:gridCol w="1439027">
                  <a:extLst>
                    <a:ext uri="{9D8B030D-6E8A-4147-A177-3AD203B41FA5}">
                      <a16:colId xmlns:a16="http://schemas.microsoft.com/office/drawing/2014/main" val="1553859355"/>
                    </a:ext>
                  </a:extLst>
                </a:gridCol>
              </a:tblGrid>
              <a:tr h="5308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Algorithmus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Finale Klassifikations-genauigkeit </a:t>
                      </a:r>
                      <a:r>
                        <a:rPr lang="de-DE" sz="1200" dirty="0" err="1">
                          <a:effectLst/>
                        </a:rPr>
                        <a:t>ImageNet</a:t>
                      </a:r>
                      <a:r>
                        <a:rPr lang="de-DE" sz="1200" dirty="0">
                          <a:effectLst/>
                        </a:rPr>
                        <a:t> in %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Finaler Speicherbedarf ImageNet-10 in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3902157"/>
                  </a:ext>
                </a:extLst>
              </a:tr>
              <a:tr h="8367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 DNN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39,3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530,5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4981380"/>
                  </a:ext>
                </a:extLst>
              </a:tr>
              <a:tr h="1769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effectLst/>
                        </a:rPr>
                        <a:t>iCaRL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44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&gt;2123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1631728"/>
                  </a:ext>
                </a:extLst>
              </a:tr>
              <a:tr h="1769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LwF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39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?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9974387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017550"/>
              </p:ext>
            </p:extLst>
          </p:nvPr>
        </p:nvGraphicFramePr>
        <p:xfrm>
          <a:off x="295539" y="3387482"/>
          <a:ext cx="4134485" cy="109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7560">
                  <a:extLst>
                    <a:ext uri="{9D8B030D-6E8A-4147-A177-3AD203B41FA5}">
                      <a16:colId xmlns:a16="http://schemas.microsoft.com/office/drawing/2014/main" val="3303635401"/>
                    </a:ext>
                  </a:extLst>
                </a:gridCol>
                <a:gridCol w="2066925">
                  <a:extLst>
                    <a:ext uri="{9D8B030D-6E8A-4147-A177-3AD203B41FA5}">
                      <a16:colId xmlns:a16="http://schemas.microsoft.com/office/drawing/2014/main" val="1287455805"/>
                    </a:ext>
                  </a:extLst>
                </a:gridCol>
              </a:tblGrid>
              <a:tr h="1130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Algorithmus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Relativer Erhalt Klassifikationsgenauigkeit in %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5955116"/>
                  </a:ext>
                </a:extLst>
              </a:tr>
              <a:tr h="1146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 DNN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57,9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881268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iCaRL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48,9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0167732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LwF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43,3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313131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1913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541"/>
    </mc:Choice>
    <mc:Fallback>
      <p:transition spd="slow" advTm="126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504E0-A20B-4D20-A325-79D1EDC6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Demonstrator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AAAC7C-B6B4-41F6-A904-36A109143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61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7"/>
    </mc:Choice>
    <mc:Fallback>
      <p:transition spd="slow" advTm="340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7322713"/>
              </p:ext>
            </p:extLst>
          </p:nvPr>
        </p:nvGraphicFramePr>
        <p:xfrm>
          <a:off x="468313" y="1597025"/>
          <a:ext cx="8207375" cy="349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664565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13"/>
    </mc:Choice>
    <mc:Fallback>
      <p:transition spd="slow" advTm="2751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Demonstrator bestehend aus:</a:t>
            </a:r>
          </a:p>
          <a:p>
            <a:pPr lvl="1"/>
            <a:r>
              <a:rPr lang="de-DE" dirty="0">
                <a:solidFill>
                  <a:srgbClr val="FFC000"/>
                </a:solidFill>
              </a:rPr>
              <a:t>Raspberry Pi 3 Model B + Gehäuse</a:t>
            </a:r>
          </a:p>
          <a:p>
            <a:pPr lvl="1"/>
            <a:r>
              <a:rPr lang="de-DE" dirty="0" err="1">
                <a:solidFill>
                  <a:srgbClr val="FF0000"/>
                </a:solidFill>
              </a:rPr>
              <a:t>PiCamera</a:t>
            </a:r>
            <a:endParaRPr lang="de-DE" dirty="0">
              <a:solidFill>
                <a:srgbClr val="FF0000"/>
              </a:solidFill>
            </a:endParaRPr>
          </a:p>
          <a:p>
            <a:pPr lvl="1"/>
            <a:r>
              <a:rPr lang="de-DE" dirty="0">
                <a:solidFill>
                  <a:schemeClr val="accent1"/>
                </a:solidFill>
              </a:rPr>
              <a:t>Gehäusehalterung</a:t>
            </a:r>
          </a:p>
          <a:p>
            <a:pPr lvl="1"/>
            <a:r>
              <a:rPr lang="de-DE" dirty="0">
                <a:solidFill>
                  <a:srgbClr val="00B050"/>
                </a:solidFill>
              </a:rPr>
              <a:t>Bildschirm zur Visualisierung</a:t>
            </a:r>
          </a:p>
          <a:p>
            <a:pPr lvl="1"/>
            <a:r>
              <a:rPr lang="de-DE" dirty="0">
                <a:solidFill>
                  <a:srgbClr val="7030A0"/>
                </a:solidFill>
              </a:rPr>
              <a:t>Tastatur und Maus als Bedienelemente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Demonstrator für inkrementelles Klassen (Objekt) Lernen in Echtzeit auf einem speicher- und rechenbegrenztem Edge Device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20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HW-Aufbau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Demonstrator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CCED34B-9F73-4DFC-8A97-9681AA8E9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613" y="674290"/>
            <a:ext cx="3271226" cy="365294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6481916" y="875889"/>
            <a:ext cx="1659194" cy="2162279"/>
          </a:xfrm>
          <a:custGeom>
            <a:avLst/>
            <a:gdLst>
              <a:gd name="connsiteX0" fmla="*/ 376084 w 1659194"/>
              <a:gd name="connsiteY0" fmla="*/ 1417485 h 2162279"/>
              <a:gd name="connsiteX1" fmla="*/ 376084 w 1659194"/>
              <a:gd name="connsiteY1" fmla="*/ 1417485 h 2162279"/>
              <a:gd name="connsiteX2" fmla="*/ 376084 w 1659194"/>
              <a:gd name="connsiteY2" fmla="*/ 901292 h 2162279"/>
              <a:gd name="connsiteX3" fmla="*/ 405581 w 1659194"/>
              <a:gd name="connsiteY3" fmla="*/ 842298 h 2162279"/>
              <a:gd name="connsiteX4" fmla="*/ 420329 w 1659194"/>
              <a:gd name="connsiteY4" fmla="*/ 790679 h 2162279"/>
              <a:gd name="connsiteX5" fmla="*/ 427703 w 1659194"/>
              <a:gd name="connsiteY5" fmla="*/ 761182 h 2162279"/>
              <a:gd name="connsiteX6" fmla="*/ 435078 w 1659194"/>
              <a:gd name="connsiteY6" fmla="*/ 739059 h 2162279"/>
              <a:gd name="connsiteX7" fmla="*/ 449826 w 1659194"/>
              <a:gd name="connsiteY7" fmla="*/ 680066 h 2162279"/>
              <a:gd name="connsiteX8" fmla="*/ 471949 w 1659194"/>
              <a:gd name="connsiteY8" fmla="*/ 613698 h 2162279"/>
              <a:gd name="connsiteX9" fmla="*/ 479323 w 1659194"/>
              <a:gd name="connsiteY9" fmla="*/ 591576 h 2162279"/>
              <a:gd name="connsiteX10" fmla="*/ 494071 w 1659194"/>
              <a:gd name="connsiteY10" fmla="*/ 569453 h 2162279"/>
              <a:gd name="connsiteX11" fmla="*/ 508819 w 1659194"/>
              <a:gd name="connsiteY11" fmla="*/ 525208 h 2162279"/>
              <a:gd name="connsiteX12" fmla="*/ 516194 w 1659194"/>
              <a:gd name="connsiteY12" fmla="*/ 503085 h 2162279"/>
              <a:gd name="connsiteX13" fmla="*/ 530942 w 1659194"/>
              <a:gd name="connsiteY13" fmla="*/ 480963 h 2162279"/>
              <a:gd name="connsiteX14" fmla="*/ 553065 w 1659194"/>
              <a:gd name="connsiteY14" fmla="*/ 444092 h 2162279"/>
              <a:gd name="connsiteX15" fmla="*/ 560439 w 1659194"/>
              <a:gd name="connsiteY15" fmla="*/ 421969 h 2162279"/>
              <a:gd name="connsiteX16" fmla="*/ 589936 w 1659194"/>
              <a:gd name="connsiteY16" fmla="*/ 385098 h 2162279"/>
              <a:gd name="connsiteX17" fmla="*/ 619432 w 1659194"/>
              <a:gd name="connsiteY17" fmla="*/ 340853 h 2162279"/>
              <a:gd name="connsiteX18" fmla="*/ 663678 w 1659194"/>
              <a:gd name="connsiteY18" fmla="*/ 296608 h 2162279"/>
              <a:gd name="connsiteX19" fmla="*/ 678426 w 1659194"/>
              <a:gd name="connsiteY19" fmla="*/ 281859 h 2162279"/>
              <a:gd name="connsiteX20" fmla="*/ 722671 w 1659194"/>
              <a:gd name="connsiteY20" fmla="*/ 252363 h 2162279"/>
              <a:gd name="connsiteX21" fmla="*/ 744794 w 1659194"/>
              <a:gd name="connsiteY21" fmla="*/ 237614 h 2162279"/>
              <a:gd name="connsiteX22" fmla="*/ 766916 w 1659194"/>
              <a:gd name="connsiteY22" fmla="*/ 230240 h 2162279"/>
              <a:gd name="connsiteX23" fmla="*/ 803787 w 1659194"/>
              <a:gd name="connsiteY23" fmla="*/ 208117 h 2162279"/>
              <a:gd name="connsiteX24" fmla="*/ 818536 w 1659194"/>
              <a:gd name="connsiteY24" fmla="*/ 193369 h 2162279"/>
              <a:gd name="connsiteX25" fmla="*/ 884903 w 1659194"/>
              <a:gd name="connsiteY25" fmla="*/ 156498 h 2162279"/>
              <a:gd name="connsiteX26" fmla="*/ 921774 w 1659194"/>
              <a:gd name="connsiteY26" fmla="*/ 134376 h 2162279"/>
              <a:gd name="connsiteX27" fmla="*/ 958645 w 1659194"/>
              <a:gd name="connsiteY27" fmla="*/ 112253 h 2162279"/>
              <a:gd name="connsiteX28" fmla="*/ 995516 w 1659194"/>
              <a:gd name="connsiteY28" fmla="*/ 90130 h 2162279"/>
              <a:gd name="connsiteX29" fmla="*/ 1017639 w 1659194"/>
              <a:gd name="connsiteY29" fmla="*/ 75382 h 2162279"/>
              <a:gd name="connsiteX30" fmla="*/ 1076632 w 1659194"/>
              <a:gd name="connsiteY30" fmla="*/ 60634 h 2162279"/>
              <a:gd name="connsiteX31" fmla="*/ 1120878 w 1659194"/>
              <a:gd name="connsiteY31" fmla="*/ 45885 h 2162279"/>
              <a:gd name="connsiteX32" fmla="*/ 1150374 w 1659194"/>
              <a:gd name="connsiteY32" fmla="*/ 38511 h 2162279"/>
              <a:gd name="connsiteX33" fmla="*/ 1201994 w 1659194"/>
              <a:gd name="connsiteY33" fmla="*/ 23763 h 2162279"/>
              <a:gd name="connsiteX34" fmla="*/ 1253613 w 1659194"/>
              <a:gd name="connsiteY34" fmla="*/ 16388 h 2162279"/>
              <a:gd name="connsiteX35" fmla="*/ 1496961 w 1659194"/>
              <a:gd name="connsiteY35" fmla="*/ 16388 h 2162279"/>
              <a:gd name="connsiteX36" fmla="*/ 1555955 w 1659194"/>
              <a:gd name="connsiteY36" fmla="*/ 23763 h 2162279"/>
              <a:gd name="connsiteX37" fmla="*/ 1629697 w 1659194"/>
              <a:gd name="connsiteY37" fmla="*/ 31137 h 2162279"/>
              <a:gd name="connsiteX38" fmla="*/ 1659194 w 1659194"/>
              <a:gd name="connsiteY38" fmla="*/ 38511 h 2162279"/>
              <a:gd name="connsiteX39" fmla="*/ 1659194 w 1659194"/>
              <a:gd name="connsiteY39" fmla="*/ 230240 h 2162279"/>
              <a:gd name="connsiteX40" fmla="*/ 1246239 w 1659194"/>
              <a:gd name="connsiteY40" fmla="*/ 156498 h 2162279"/>
              <a:gd name="connsiteX41" fmla="*/ 1224116 w 1659194"/>
              <a:gd name="connsiteY41" fmla="*/ 171246 h 2162279"/>
              <a:gd name="connsiteX42" fmla="*/ 1157749 w 1659194"/>
              <a:gd name="connsiteY42" fmla="*/ 185995 h 2162279"/>
              <a:gd name="connsiteX43" fmla="*/ 1135626 w 1659194"/>
              <a:gd name="connsiteY43" fmla="*/ 200743 h 2162279"/>
              <a:gd name="connsiteX44" fmla="*/ 1113503 w 1659194"/>
              <a:gd name="connsiteY44" fmla="*/ 208117 h 2162279"/>
              <a:gd name="connsiteX45" fmla="*/ 1098755 w 1659194"/>
              <a:gd name="connsiteY45" fmla="*/ 222866 h 2162279"/>
              <a:gd name="connsiteX46" fmla="*/ 1061884 w 1659194"/>
              <a:gd name="connsiteY46" fmla="*/ 252363 h 2162279"/>
              <a:gd name="connsiteX47" fmla="*/ 1047136 w 1659194"/>
              <a:gd name="connsiteY47" fmla="*/ 274485 h 2162279"/>
              <a:gd name="connsiteX48" fmla="*/ 1025013 w 1659194"/>
              <a:gd name="connsiteY48" fmla="*/ 289234 h 2162279"/>
              <a:gd name="connsiteX49" fmla="*/ 980768 w 1659194"/>
              <a:gd name="connsiteY49" fmla="*/ 318730 h 2162279"/>
              <a:gd name="connsiteX50" fmla="*/ 966019 w 1659194"/>
              <a:gd name="connsiteY50" fmla="*/ 333479 h 2162279"/>
              <a:gd name="connsiteX51" fmla="*/ 921774 w 1659194"/>
              <a:gd name="connsiteY51" fmla="*/ 348227 h 2162279"/>
              <a:gd name="connsiteX52" fmla="*/ 855407 w 1659194"/>
              <a:gd name="connsiteY52" fmla="*/ 385098 h 2162279"/>
              <a:gd name="connsiteX53" fmla="*/ 825910 w 1659194"/>
              <a:gd name="connsiteY53" fmla="*/ 414595 h 2162279"/>
              <a:gd name="connsiteX54" fmla="*/ 811161 w 1659194"/>
              <a:gd name="connsiteY54" fmla="*/ 429343 h 2162279"/>
              <a:gd name="connsiteX55" fmla="*/ 766916 w 1659194"/>
              <a:gd name="connsiteY55" fmla="*/ 458840 h 2162279"/>
              <a:gd name="connsiteX56" fmla="*/ 744794 w 1659194"/>
              <a:gd name="connsiteY56" fmla="*/ 480963 h 2162279"/>
              <a:gd name="connsiteX57" fmla="*/ 722671 w 1659194"/>
              <a:gd name="connsiteY57" fmla="*/ 495711 h 2162279"/>
              <a:gd name="connsiteX58" fmla="*/ 685800 w 1659194"/>
              <a:gd name="connsiteY58" fmla="*/ 532582 h 2162279"/>
              <a:gd name="connsiteX59" fmla="*/ 656303 w 1659194"/>
              <a:gd name="connsiteY59" fmla="*/ 576827 h 2162279"/>
              <a:gd name="connsiteX60" fmla="*/ 626807 w 1659194"/>
              <a:gd name="connsiteY60" fmla="*/ 635821 h 2162279"/>
              <a:gd name="connsiteX61" fmla="*/ 604684 w 1659194"/>
              <a:gd name="connsiteY61" fmla="*/ 724311 h 2162279"/>
              <a:gd name="connsiteX62" fmla="*/ 589936 w 1659194"/>
              <a:gd name="connsiteY62" fmla="*/ 768556 h 2162279"/>
              <a:gd name="connsiteX63" fmla="*/ 575187 w 1659194"/>
              <a:gd name="connsiteY63" fmla="*/ 812801 h 2162279"/>
              <a:gd name="connsiteX64" fmla="*/ 567813 w 1659194"/>
              <a:gd name="connsiteY64" fmla="*/ 834924 h 2162279"/>
              <a:gd name="connsiteX65" fmla="*/ 560439 w 1659194"/>
              <a:gd name="connsiteY65" fmla="*/ 857046 h 2162279"/>
              <a:gd name="connsiteX66" fmla="*/ 545690 w 1659194"/>
              <a:gd name="connsiteY66" fmla="*/ 916040 h 2162279"/>
              <a:gd name="connsiteX67" fmla="*/ 538316 w 1659194"/>
              <a:gd name="connsiteY67" fmla="*/ 967659 h 2162279"/>
              <a:gd name="connsiteX68" fmla="*/ 523568 w 1659194"/>
              <a:gd name="connsiteY68" fmla="*/ 1063524 h 2162279"/>
              <a:gd name="connsiteX69" fmla="*/ 530942 w 1659194"/>
              <a:gd name="connsiteY69" fmla="*/ 1144640 h 2162279"/>
              <a:gd name="connsiteX70" fmla="*/ 538316 w 1659194"/>
              <a:gd name="connsiteY70" fmla="*/ 1166763 h 2162279"/>
              <a:gd name="connsiteX71" fmla="*/ 545690 w 1659194"/>
              <a:gd name="connsiteY71" fmla="*/ 1196259 h 2162279"/>
              <a:gd name="connsiteX72" fmla="*/ 553065 w 1659194"/>
              <a:gd name="connsiteY72" fmla="*/ 1218382 h 2162279"/>
              <a:gd name="connsiteX73" fmla="*/ 560439 w 1659194"/>
              <a:gd name="connsiteY73" fmla="*/ 1255253 h 2162279"/>
              <a:gd name="connsiteX74" fmla="*/ 567813 w 1659194"/>
              <a:gd name="connsiteY74" fmla="*/ 1395363 h 2162279"/>
              <a:gd name="connsiteX75" fmla="*/ 575187 w 1659194"/>
              <a:gd name="connsiteY75" fmla="*/ 1446982 h 2162279"/>
              <a:gd name="connsiteX76" fmla="*/ 641555 w 1659194"/>
              <a:gd name="connsiteY76" fmla="*/ 1417485 h 2162279"/>
              <a:gd name="connsiteX77" fmla="*/ 700549 w 1659194"/>
              <a:gd name="connsiteY77" fmla="*/ 1439608 h 2162279"/>
              <a:gd name="connsiteX78" fmla="*/ 774290 w 1659194"/>
              <a:gd name="connsiteY78" fmla="*/ 1446982 h 2162279"/>
              <a:gd name="connsiteX79" fmla="*/ 818536 w 1659194"/>
              <a:gd name="connsiteY79" fmla="*/ 1454356 h 2162279"/>
              <a:gd name="connsiteX80" fmla="*/ 892278 w 1659194"/>
              <a:gd name="connsiteY80" fmla="*/ 1469105 h 2162279"/>
              <a:gd name="connsiteX81" fmla="*/ 936523 w 1659194"/>
              <a:gd name="connsiteY81" fmla="*/ 1483853 h 2162279"/>
              <a:gd name="connsiteX82" fmla="*/ 951271 w 1659194"/>
              <a:gd name="connsiteY82" fmla="*/ 1505976 h 2162279"/>
              <a:gd name="connsiteX83" fmla="*/ 958645 w 1659194"/>
              <a:gd name="connsiteY83" fmla="*/ 1557595 h 2162279"/>
              <a:gd name="connsiteX84" fmla="*/ 943897 w 1659194"/>
              <a:gd name="connsiteY84" fmla="*/ 1682956 h 2162279"/>
              <a:gd name="connsiteX85" fmla="*/ 936523 w 1659194"/>
              <a:gd name="connsiteY85" fmla="*/ 1690330 h 2162279"/>
              <a:gd name="connsiteX86" fmla="*/ 870155 w 1659194"/>
              <a:gd name="connsiteY86" fmla="*/ 1697705 h 2162279"/>
              <a:gd name="connsiteX87" fmla="*/ 862781 w 1659194"/>
              <a:gd name="connsiteY87" fmla="*/ 1668208 h 2162279"/>
              <a:gd name="connsiteX88" fmla="*/ 855407 w 1659194"/>
              <a:gd name="connsiteY88" fmla="*/ 1594466 h 2162279"/>
              <a:gd name="connsiteX89" fmla="*/ 811161 w 1659194"/>
              <a:gd name="connsiteY89" fmla="*/ 1616588 h 2162279"/>
              <a:gd name="connsiteX90" fmla="*/ 796413 w 1659194"/>
              <a:gd name="connsiteY90" fmla="*/ 1638711 h 2162279"/>
              <a:gd name="connsiteX91" fmla="*/ 781665 w 1659194"/>
              <a:gd name="connsiteY91" fmla="*/ 1682956 h 2162279"/>
              <a:gd name="connsiteX92" fmla="*/ 722671 w 1659194"/>
              <a:gd name="connsiteY92" fmla="*/ 1727201 h 2162279"/>
              <a:gd name="connsiteX93" fmla="*/ 707923 w 1659194"/>
              <a:gd name="connsiteY93" fmla="*/ 1741950 h 2162279"/>
              <a:gd name="connsiteX94" fmla="*/ 685800 w 1659194"/>
              <a:gd name="connsiteY94" fmla="*/ 1749324 h 2162279"/>
              <a:gd name="connsiteX95" fmla="*/ 671052 w 1659194"/>
              <a:gd name="connsiteY95" fmla="*/ 1771446 h 2162279"/>
              <a:gd name="connsiteX96" fmla="*/ 648929 w 1659194"/>
              <a:gd name="connsiteY96" fmla="*/ 1786195 h 2162279"/>
              <a:gd name="connsiteX97" fmla="*/ 567813 w 1659194"/>
              <a:gd name="connsiteY97" fmla="*/ 1852563 h 2162279"/>
              <a:gd name="connsiteX98" fmla="*/ 523568 w 1659194"/>
              <a:gd name="connsiteY98" fmla="*/ 1867311 h 2162279"/>
              <a:gd name="connsiteX99" fmla="*/ 501445 w 1659194"/>
              <a:gd name="connsiteY99" fmla="*/ 1874685 h 2162279"/>
              <a:gd name="connsiteX100" fmla="*/ 479323 w 1659194"/>
              <a:gd name="connsiteY100" fmla="*/ 1889434 h 2162279"/>
              <a:gd name="connsiteX101" fmla="*/ 442452 w 1659194"/>
              <a:gd name="connsiteY101" fmla="*/ 1926305 h 2162279"/>
              <a:gd name="connsiteX102" fmla="*/ 420329 w 1659194"/>
              <a:gd name="connsiteY102" fmla="*/ 1933679 h 2162279"/>
              <a:gd name="connsiteX103" fmla="*/ 398207 w 1659194"/>
              <a:gd name="connsiteY103" fmla="*/ 1955801 h 2162279"/>
              <a:gd name="connsiteX104" fmla="*/ 412955 w 1659194"/>
              <a:gd name="connsiteY104" fmla="*/ 2095911 h 2162279"/>
              <a:gd name="connsiteX105" fmla="*/ 353961 w 1659194"/>
              <a:gd name="connsiteY105" fmla="*/ 2162279 h 2162279"/>
              <a:gd name="connsiteX106" fmla="*/ 7374 w 1659194"/>
              <a:gd name="connsiteY106" fmla="*/ 1963176 h 2162279"/>
              <a:gd name="connsiteX107" fmla="*/ 0 w 1659194"/>
              <a:gd name="connsiteY107" fmla="*/ 1793569 h 2162279"/>
              <a:gd name="connsiteX108" fmla="*/ 398207 w 1659194"/>
              <a:gd name="connsiteY108" fmla="*/ 1491227 h 2162279"/>
              <a:gd name="connsiteX109" fmla="*/ 376084 w 1659194"/>
              <a:gd name="connsiteY109" fmla="*/ 1417485 h 216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659194" h="2162279">
                <a:moveTo>
                  <a:pt x="376084" y="1417485"/>
                </a:moveTo>
                <a:lnTo>
                  <a:pt x="376084" y="1417485"/>
                </a:lnTo>
                <a:cubicBezTo>
                  <a:pt x="353567" y="1214830"/>
                  <a:pt x="358795" y="1287420"/>
                  <a:pt x="376084" y="901292"/>
                </a:cubicBezTo>
                <a:cubicBezTo>
                  <a:pt x="377673" y="865807"/>
                  <a:pt x="386707" y="861171"/>
                  <a:pt x="405581" y="842298"/>
                </a:cubicBezTo>
                <a:cubicBezTo>
                  <a:pt x="428634" y="750084"/>
                  <a:pt x="399171" y="864733"/>
                  <a:pt x="420329" y="790679"/>
                </a:cubicBezTo>
                <a:cubicBezTo>
                  <a:pt x="423113" y="780934"/>
                  <a:pt x="424919" y="770927"/>
                  <a:pt x="427703" y="761182"/>
                </a:cubicBezTo>
                <a:cubicBezTo>
                  <a:pt x="429839" y="753708"/>
                  <a:pt x="433033" y="746558"/>
                  <a:pt x="435078" y="739059"/>
                </a:cubicBezTo>
                <a:cubicBezTo>
                  <a:pt x="440411" y="719504"/>
                  <a:pt x="443416" y="699295"/>
                  <a:pt x="449826" y="680066"/>
                </a:cubicBezTo>
                <a:lnTo>
                  <a:pt x="471949" y="613698"/>
                </a:lnTo>
                <a:cubicBezTo>
                  <a:pt x="474407" y="606324"/>
                  <a:pt x="475012" y="598044"/>
                  <a:pt x="479323" y="591576"/>
                </a:cubicBezTo>
                <a:cubicBezTo>
                  <a:pt x="484239" y="584202"/>
                  <a:pt x="490472" y="577552"/>
                  <a:pt x="494071" y="569453"/>
                </a:cubicBezTo>
                <a:cubicBezTo>
                  <a:pt x="500385" y="555247"/>
                  <a:pt x="503903" y="539956"/>
                  <a:pt x="508819" y="525208"/>
                </a:cubicBezTo>
                <a:cubicBezTo>
                  <a:pt x="511277" y="517834"/>
                  <a:pt x="511882" y="509553"/>
                  <a:pt x="516194" y="503085"/>
                </a:cubicBezTo>
                <a:lnTo>
                  <a:pt x="530942" y="480963"/>
                </a:lnTo>
                <a:cubicBezTo>
                  <a:pt x="551831" y="418292"/>
                  <a:pt x="522697" y="494704"/>
                  <a:pt x="553065" y="444092"/>
                </a:cubicBezTo>
                <a:cubicBezTo>
                  <a:pt x="557064" y="437427"/>
                  <a:pt x="556963" y="428922"/>
                  <a:pt x="560439" y="421969"/>
                </a:cubicBezTo>
                <a:cubicBezTo>
                  <a:pt x="578487" y="385871"/>
                  <a:pt x="569356" y="412537"/>
                  <a:pt x="589936" y="385098"/>
                </a:cubicBezTo>
                <a:cubicBezTo>
                  <a:pt x="600571" y="370918"/>
                  <a:pt x="606898" y="353387"/>
                  <a:pt x="619432" y="340853"/>
                </a:cubicBezTo>
                <a:lnTo>
                  <a:pt x="663678" y="296608"/>
                </a:lnTo>
                <a:cubicBezTo>
                  <a:pt x="668594" y="291692"/>
                  <a:pt x="672641" y="285715"/>
                  <a:pt x="678426" y="281859"/>
                </a:cubicBezTo>
                <a:lnTo>
                  <a:pt x="722671" y="252363"/>
                </a:lnTo>
                <a:cubicBezTo>
                  <a:pt x="730045" y="247447"/>
                  <a:pt x="736386" y="240417"/>
                  <a:pt x="744794" y="237614"/>
                </a:cubicBezTo>
                <a:lnTo>
                  <a:pt x="766916" y="230240"/>
                </a:lnTo>
                <a:cubicBezTo>
                  <a:pt x="804287" y="192872"/>
                  <a:pt x="755923" y="236836"/>
                  <a:pt x="803787" y="208117"/>
                </a:cubicBezTo>
                <a:cubicBezTo>
                  <a:pt x="809749" y="204540"/>
                  <a:pt x="812974" y="197540"/>
                  <a:pt x="818536" y="193369"/>
                </a:cubicBezTo>
                <a:cubicBezTo>
                  <a:pt x="859108" y="162941"/>
                  <a:pt x="850412" y="167995"/>
                  <a:pt x="884903" y="156498"/>
                </a:cubicBezTo>
                <a:cubicBezTo>
                  <a:pt x="922277" y="119127"/>
                  <a:pt x="873907" y="163097"/>
                  <a:pt x="921774" y="134376"/>
                </a:cubicBezTo>
                <a:cubicBezTo>
                  <a:pt x="972385" y="104009"/>
                  <a:pt x="895979" y="133142"/>
                  <a:pt x="958645" y="112253"/>
                </a:cubicBezTo>
                <a:cubicBezTo>
                  <a:pt x="987452" y="83448"/>
                  <a:pt x="957226" y="109275"/>
                  <a:pt x="995516" y="90130"/>
                </a:cubicBezTo>
                <a:cubicBezTo>
                  <a:pt x="1003443" y="86166"/>
                  <a:pt x="1009712" y="79345"/>
                  <a:pt x="1017639" y="75382"/>
                </a:cubicBezTo>
                <a:cubicBezTo>
                  <a:pt x="1035540" y="66432"/>
                  <a:pt x="1058118" y="65683"/>
                  <a:pt x="1076632" y="60634"/>
                </a:cubicBezTo>
                <a:cubicBezTo>
                  <a:pt x="1091631" y="56543"/>
                  <a:pt x="1105796" y="49656"/>
                  <a:pt x="1120878" y="45885"/>
                </a:cubicBezTo>
                <a:cubicBezTo>
                  <a:pt x="1130710" y="43427"/>
                  <a:pt x="1140629" y="41295"/>
                  <a:pt x="1150374" y="38511"/>
                </a:cubicBezTo>
                <a:cubicBezTo>
                  <a:pt x="1178017" y="30613"/>
                  <a:pt x="1170295" y="29527"/>
                  <a:pt x="1201994" y="23763"/>
                </a:cubicBezTo>
                <a:cubicBezTo>
                  <a:pt x="1219095" y="20654"/>
                  <a:pt x="1236407" y="18846"/>
                  <a:pt x="1253613" y="16388"/>
                </a:cubicBezTo>
                <a:cubicBezTo>
                  <a:pt x="1344526" y="-13915"/>
                  <a:pt x="1279419" y="4938"/>
                  <a:pt x="1496961" y="16388"/>
                </a:cubicBezTo>
                <a:cubicBezTo>
                  <a:pt x="1516751" y="17430"/>
                  <a:pt x="1536258" y="21574"/>
                  <a:pt x="1555955" y="23763"/>
                </a:cubicBezTo>
                <a:cubicBezTo>
                  <a:pt x="1580507" y="26491"/>
                  <a:pt x="1605116" y="28679"/>
                  <a:pt x="1629697" y="31137"/>
                </a:cubicBezTo>
                <a:cubicBezTo>
                  <a:pt x="1654151" y="39288"/>
                  <a:pt x="1644046" y="38511"/>
                  <a:pt x="1659194" y="38511"/>
                </a:cubicBezTo>
                <a:lnTo>
                  <a:pt x="1659194" y="230240"/>
                </a:lnTo>
                <a:lnTo>
                  <a:pt x="1246239" y="156498"/>
                </a:lnTo>
                <a:lnTo>
                  <a:pt x="1224116" y="171246"/>
                </a:lnTo>
                <a:cubicBezTo>
                  <a:pt x="1201994" y="176162"/>
                  <a:pt x="1179248" y="178829"/>
                  <a:pt x="1157749" y="185995"/>
                </a:cubicBezTo>
                <a:cubicBezTo>
                  <a:pt x="1149341" y="188798"/>
                  <a:pt x="1143553" y="196780"/>
                  <a:pt x="1135626" y="200743"/>
                </a:cubicBezTo>
                <a:cubicBezTo>
                  <a:pt x="1128673" y="204219"/>
                  <a:pt x="1120877" y="205659"/>
                  <a:pt x="1113503" y="208117"/>
                </a:cubicBezTo>
                <a:cubicBezTo>
                  <a:pt x="1108587" y="213033"/>
                  <a:pt x="1104184" y="218523"/>
                  <a:pt x="1098755" y="222866"/>
                </a:cubicBezTo>
                <a:cubicBezTo>
                  <a:pt x="1077456" y="239905"/>
                  <a:pt x="1077714" y="232575"/>
                  <a:pt x="1061884" y="252363"/>
                </a:cubicBezTo>
                <a:cubicBezTo>
                  <a:pt x="1056348" y="259283"/>
                  <a:pt x="1053403" y="268218"/>
                  <a:pt x="1047136" y="274485"/>
                </a:cubicBezTo>
                <a:cubicBezTo>
                  <a:pt x="1040869" y="280752"/>
                  <a:pt x="1031822" y="283560"/>
                  <a:pt x="1025013" y="289234"/>
                </a:cubicBezTo>
                <a:cubicBezTo>
                  <a:pt x="988189" y="319920"/>
                  <a:pt x="1019644" y="305771"/>
                  <a:pt x="980768" y="318730"/>
                </a:cubicBezTo>
                <a:cubicBezTo>
                  <a:pt x="975852" y="323646"/>
                  <a:pt x="972238" y="330370"/>
                  <a:pt x="966019" y="333479"/>
                </a:cubicBezTo>
                <a:cubicBezTo>
                  <a:pt x="952114" y="340431"/>
                  <a:pt x="921774" y="348227"/>
                  <a:pt x="921774" y="348227"/>
                </a:cubicBezTo>
                <a:cubicBezTo>
                  <a:pt x="871062" y="382036"/>
                  <a:pt x="894345" y="372119"/>
                  <a:pt x="855407" y="385098"/>
                </a:cubicBezTo>
                <a:lnTo>
                  <a:pt x="825910" y="414595"/>
                </a:lnTo>
                <a:cubicBezTo>
                  <a:pt x="820994" y="419511"/>
                  <a:pt x="816946" y="425486"/>
                  <a:pt x="811161" y="429343"/>
                </a:cubicBezTo>
                <a:cubicBezTo>
                  <a:pt x="796413" y="439175"/>
                  <a:pt x="779449" y="446306"/>
                  <a:pt x="766916" y="458840"/>
                </a:cubicBezTo>
                <a:cubicBezTo>
                  <a:pt x="759542" y="466214"/>
                  <a:pt x="752805" y="474287"/>
                  <a:pt x="744794" y="480963"/>
                </a:cubicBezTo>
                <a:cubicBezTo>
                  <a:pt x="737985" y="486637"/>
                  <a:pt x="729341" y="489875"/>
                  <a:pt x="722671" y="495711"/>
                </a:cubicBezTo>
                <a:cubicBezTo>
                  <a:pt x="709590" y="507156"/>
                  <a:pt x="685800" y="532582"/>
                  <a:pt x="685800" y="532582"/>
                </a:cubicBezTo>
                <a:cubicBezTo>
                  <a:pt x="661405" y="605770"/>
                  <a:pt x="702334" y="493973"/>
                  <a:pt x="656303" y="576827"/>
                </a:cubicBezTo>
                <a:cubicBezTo>
                  <a:pt x="613932" y="653094"/>
                  <a:pt x="663918" y="598708"/>
                  <a:pt x="626807" y="635821"/>
                </a:cubicBezTo>
                <a:cubicBezTo>
                  <a:pt x="586685" y="756182"/>
                  <a:pt x="634469" y="605168"/>
                  <a:pt x="604684" y="724311"/>
                </a:cubicBezTo>
                <a:cubicBezTo>
                  <a:pt x="600914" y="739393"/>
                  <a:pt x="594852" y="753808"/>
                  <a:pt x="589936" y="768556"/>
                </a:cubicBezTo>
                <a:lnTo>
                  <a:pt x="575187" y="812801"/>
                </a:lnTo>
                <a:lnTo>
                  <a:pt x="567813" y="834924"/>
                </a:lnTo>
                <a:cubicBezTo>
                  <a:pt x="565355" y="842298"/>
                  <a:pt x="561963" y="849424"/>
                  <a:pt x="560439" y="857046"/>
                </a:cubicBezTo>
                <a:cubicBezTo>
                  <a:pt x="551541" y="901539"/>
                  <a:pt x="557029" y="882027"/>
                  <a:pt x="545690" y="916040"/>
                </a:cubicBezTo>
                <a:cubicBezTo>
                  <a:pt x="543232" y="933246"/>
                  <a:pt x="540347" y="950397"/>
                  <a:pt x="538316" y="967659"/>
                </a:cubicBezTo>
                <a:cubicBezTo>
                  <a:pt x="527946" y="1055802"/>
                  <a:pt x="539453" y="1015868"/>
                  <a:pt x="523568" y="1063524"/>
                </a:cubicBezTo>
                <a:cubicBezTo>
                  <a:pt x="526026" y="1090563"/>
                  <a:pt x="527102" y="1117763"/>
                  <a:pt x="530942" y="1144640"/>
                </a:cubicBezTo>
                <a:cubicBezTo>
                  <a:pt x="532041" y="1152335"/>
                  <a:pt x="536181" y="1159289"/>
                  <a:pt x="538316" y="1166763"/>
                </a:cubicBezTo>
                <a:cubicBezTo>
                  <a:pt x="541100" y="1176508"/>
                  <a:pt x="542906" y="1186514"/>
                  <a:pt x="545690" y="1196259"/>
                </a:cubicBezTo>
                <a:cubicBezTo>
                  <a:pt x="547826" y="1203733"/>
                  <a:pt x="551180" y="1210841"/>
                  <a:pt x="553065" y="1218382"/>
                </a:cubicBezTo>
                <a:cubicBezTo>
                  <a:pt x="556105" y="1230541"/>
                  <a:pt x="557981" y="1242963"/>
                  <a:pt x="560439" y="1255253"/>
                </a:cubicBezTo>
                <a:cubicBezTo>
                  <a:pt x="562897" y="1301956"/>
                  <a:pt x="563762" y="1348771"/>
                  <a:pt x="567813" y="1395363"/>
                </a:cubicBezTo>
                <a:cubicBezTo>
                  <a:pt x="576976" y="1500735"/>
                  <a:pt x="575187" y="1364720"/>
                  <a:pt x="575187" y="1446982"/>
                </a:cubicBezTo>
                <a:lnTo>
                  <a:pt x="641555" y="1417485"/>
                </a:lnTo>
                <a:cubicBezTo>
                  <a:pt x="661220" y="1424859"/>
                  <a:pt x="680047" y="1435052"/>
                  <a:pt x="700549" y="1439608"/>
                </a:cubicBezTo>
                <a:cubicBezTo>
                  <a:pt x="724664" y="1444967"/>
                  <a:pt x="749778" y="1443918"/>
                  <a:pt x="774290" y="1446982"/>
                </a:cubicBezTo>
                <a:cubicBezTo>
                  <a:pt x="789127" y="1448837"/>
                  <a:pt x="803840" y="1451600"/>
                  <a:pt x="818536" y="1454356"/>
                </a:cubicBezTo>
                <a:cubicBezTo>
                  <a:pt x="843174" y="1458976"/>
                  <a:pt x="868497" y="1461178"/>
                  <a:pt x="892278" y="1469105"/>
                </a:cubicBezTo>
                <a:lnTo>
                  <a:pt x="936523" y="1483853"/>
                </a:lnTo>
                <a:cubicBezTo>
                  <a:pt x="941439" y="1491227"/>
                  <a:pt x="948724" y="1497487"/>
                  <a:pt x="951271" y="1505976"/>
                </a:cubicBezTo>
                <a:cubicBezTo>
                  <a:pt x="956265" y="1522624"/>
                  <a:pt x="958645" y="1540214"/>
                  <a:pt x="958645" y="1557595"/>
                </a:cubicBezTo>
                <a:cubicBezTo>
                  <a:pt x="958645" y="1658213"/>
                  <a:pt x="966646" y="1637459"/>
                  <a:pt x="943897" y="1682956"/>
                </a:cubicBezTo>
                <a:lnTo>
                  <a:pt x="936523" y="1690330"/>
                </a:lnTo>
                <a:cubicBezTo>
                  <a:pt x="914400" y="1692788"/>
                  <a:pt x="891475" y="1704101"/>
                  <a:pt x="870155" y="1697705"/>
                </a:cubicBezTo>
                <a:cubicBezTo>
                  <a:pt x="860447" y="1694793"/>
                  <a:pt x="864214" y="1678241"/>
                  <a:pt x="862781" y="1668208"/>
                </a:cubicBezTo>
                <a:cubicBezTo>
                  <a:pt x="859288" y="1643753"/>
                  <a:pt x="857865" y="1619047"/>
                  <a:pt x="855407" y="1594466"/>
                </a:cubicBezTo>
                <a:cubicBezTo>
                  <a:pt x="837415" y="1600463"/>
                  <a:pt x="825455" y="1602294"/>
                  <a:pt x="811161" y="1616588"/>
                </a:cubicBezTo>
                <a:cubicBezTo>
                  <a:pt x="804894" y="1622855"/>
                  <a:pt x="800012" y="1630612"/>
                  <a:pt x="796413" y="1638711"/>
                </a:cubicBezTo>
                <a:cubicBezTo>
                  <a:pt x="790099" y="1652917"/>
                  <a:pt x="792658" y="1671963"/>
                  <a:pt x="781665" y="1682956"/>
                </a:cubicBezTo>
                <a:cubicBezTo>
                  <a:pt x="739298" y="1725323"/>
                  <a:pt x="761283" y="1714331"/>
                  <a:pt x="722671" y="1727201"/>
                </a:cubicBezTo>
                <a:cubicBezTo>
                  <a:pt x="717755" y="1732117"/>
                  <a:pt x="713885" y="1738373"/>
                  <a:pt x="707923" y="1741950"/>
                </a:cubicBezTo>
                <a:cubicBezTo>
                  <a:pt x="701258" y="1745949"/>
                  <a:pt x="691870" y="1744468"/>
                  <a:pt x="685800" y="1749324"/>
                </a:cubicBezTo>
                <a:cubicBezTo>
                  <a:pt x="678880" y="1754860"/>
                  <a:pt x="677319" y="1765179"/>
                  <a:pt x="671052" y="1771446"/>
                </a:cubicBezTo>
                <a:cubicBezTo>
                  <a:pt x="664785" y="1777713"/>
                  <a:pt x="655599" y="1780359"/>
                  <a:pt x="648929" y="1786195"/>
                </a:cubicBezTo>
                <a:cubicBezTo>
                  <a:pt x="623550" y="1808401"/>
                  <a:pt x="602018" y="1841162"/>
                  <a:pt x="567813" y="1852563"/>
                </a:cubicBezTo>
                <a:lnTo>
                  <a:pt x="523568" y="1867311"/>
                </a:lnTo>
                <a:lnTo>
                  <a:pt x="501445" y="1874685"/>
                </a:lnTo>
                <a:cubicBezTo>
                  <a:pt x="494071" y="1879601"/>
                  <a:pt x="485993" y="1883598"/>
                  <a:pt x="479323" y="1889434"/>
                </a:cubicBezTo>
                <a:cubicBezTo>
                  <a:pt x="466242" y="1900880"/>
                  <a:pt x="458941" y="1920809"/>
                  <a:pt x="442452" y="1926305"/>
                </a:cubicBezTo>
                <a:lnTo>
                  <a:pt x="420329" y="1933679"/>
                </a:lnTo>
                <a:lnTo>
                  <a:pt x="398207" y="1955801"/>
                </a:lnTo>
                <a:lnTo>
                  <a:pt x="412955" y="2095911"/>
                </a:lnTo>
                <a:lnTo>
                  <a:pt x="353961" y="2162279"/>
                </a:lnTo>
                <a:lnTo>
                  <a:pt x="7374" y="1963176"/>
                </a:lnTo>
                <a:lnTo>
                  <a:pt x="0" y="1793569"/>
                </a:lnTo>
                <a:lnTo>
                  <a:pt x="398207" y="1491227"/>
                </a:lnTo>
                <a:lnTo>
                  <a:pt x="376084" y="1417485"/>
                </a:lnTo>
                <a:close/>
              </a:path>
            </a:pathLst>
          </a:cu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0" name="Freeform 9"/>
          <p:cNvSpPr/>
          <p:nvPr/>
        </p:nvSpPr>
        <p:spPr>
          <a:xfrm>
            <a:off x="6846474" y="2574152"/>
            <a:ext cx="468726" cy="530198"/>
          </a:xfrm>
          <a:custGeom>
            <a:avLst/>
            <a:gdLst>
              <a:gd name="connsiteX0" fmla="*/ 58994 w 486697"/>
              <a:gd name="connsiteY0" fmla="*/ 272845 h 523568"/>
              <a:gd name="connsiteX1" fmla="*/ 58994 w 486697"/>
              <a:gd name="connsiteY1" fmla="*/ 272845 h 523568"/>
              <a:gd name="connsiteX2" fmla="*/ 66368 w 486697"/>
              <a:gd name="connsiteY2" fmla="*/ 449826 h 523568"/>
              <a:gd name="connsiteX3" fmla="*/ 58994 w 486697"/>
              <a:gd name="connsiteY3" fmla="*/ 486697 h 523568"/>
              <a:gd name="connsiteX4" fmla="*/ 7375 w 486697"/>
              <a:gd name="connsiteY4" fmla="*/ 479323 h 523568"/>
              <a:gd name="connsiteX5" fmla="*/ 0 w 486697"/>
              <a:gd name="connsiteY5" fmla="*/ 479323 h 523568"/>
              <a:gd name="connsiteX6" fmla="*/ 95865 w 486697"/>
              <a:gd name="connsiteY6" fmla="*/ 523568 h 523568"/>
              <a:gd name="connsiteX7" fmla="*/ 154858 w 486697"/>
              <a:gd name="connsiteY7" fmla="*/ 479323 h 523568"/>
              <a:gd name="connsiteX8" fmla="*/ 206478 w 486697"/>
              <a:gd name="connsiteY8" fmla="*/ 457200 h 523568"/>
              <a:gd name="connsiteX9" fmla="*/ 272846 w 486697"/>
              <a:gd name="connsiteY9" fmla="*/ 420329 h 523568"/>
              <a:gd name="connsiteX10" fmla="*/ 302342 w 486697"/>
              <a:gd name="connsiteY10" fmla="*/ 398207 h 523568"/>
              <a:gd name="connsiteX11" fmla="*/ 324465 w 486697"/>
              <a:gd name="connsiteY11" fmla="*/ 376084 h 523568"/>
              <a:gd name="connsiteX12" fmla="*/ 346588 w 486697"/>
              <a:gd name="connsiteY12" fmla="*/ 361336 h 523568"/>
              <a:gd name="connsiteX13" fmla="*/ 361336 w 486697"/>
              <a:gd name="connsiteY13" fmla="*/ 346587 h 523568"/>
              <a:gd name="connsiteX14" fmla="*/ 383458 w 486697"/>
              <a:gd name="connsiteY14" fmla="*/ 339213 h 523568"/>
              <a:gd name="connsiteX15" fmla="*/ 398207 w 486697"/>
              <a:gd name="connsiteY15" fmla="*/ 317090 h 523568"/>
              <a:gd name="connsiteX16" fmla="*/ 420329 w 486697"/>
              <a:gd name="connsiteY16" fmla="*/ 302342 h 523568"/>
              <a:gd name="connsiteX17" fmla="*/ 427704 w 486697"/>
              <a:gd name="connsiteY17" fmla="*/ 280220 h 523568"/>
              <a:gd name="connsiteX18" fmla="*/ 457200 w 486697"/>
              <a:gd name="connsiteY18" fmla="*/ 235974 h 523568"/>
              <a:gd name="connsiteX19" fmla="*/ 471949 w 486697"/>
              <a:gd name="connsiteY19" fmla="*/ 213852 h 523568"/>
              <a:gd name="connsiteX20" fmla="*/ 486697 w 486697"/>
              <a:gd name="connsiteY20" fmla="*/ 176981 h 523568"/>
              <a:gd name="connsiteX21" fmla="*/ 464575 w 486697"/>
              <a:gd name="connsiteY21" fmla="*/ 0 h 523568"/>
              <a:gd name="connsiteX22" fmla="*/ 58994 w 486697"/>
              <a:gd name="connsiteY22" fmla="*/ 272845 h 523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6697" h="523568">
                <a:moveTo>
                  <a:pt x="58994" y="272845"/>
                </a:moveTo>
                <a:lnTo>
                  <a:pt x="58994" y="272845"/>
                </a:lnTo>
                <a:cubicBezTo>
                  <a:pt x="61452" y="331839"/>
                  <a:pt x="66368" y="390781"/>
                  <a:pt x="66368" y="449826"/>
                </a:cubicBezTo>
                <a:cubicBezTo>
                  <a:pt x="66368" y="462360"/>
                  <a:pt x="70204" y="481092"/>
                  <a:pt x="58994" y="486697"/>
                </a:cubicBezTo>
                <a:cubicBezTo>
                  <a:pt x="43448" y="494470"/>
                  <a:pt x="24622" y="481479"/>
                  <a:pt x="7375" y="479323"/>
                </a:cubicBezTo>
                <a:cubicBezTo>
                  <a:pt x="4936" y="479018"/>
                  <a:pt x="2458" y="479323"/>
                  <a:pt x="0" y="479323"/>
                </a:cubicBezTo>
                <a:lnTo>
                  <a:pt x="95865" y="523568"/>
                </a:lnTo>
                <a:cubicBezTo>
                  <a:pt x="115529" y="508820"/>
                  <a:pt x="134406" y="492958"/>
                  <a:pt x="154858" y="479323"/>
                </a:cubicBezTo>
                <a:cubicBezTo>
                  <a:pt x="173085" y="467172"/>
                  <a:pt x="186811" y="463755"/>
                  <a:pt x="206478" y="457200"/>
                </a:cubicBezTo>
                <a:cubicBezTo>
                  <a:pt x="257191" y="423391"/>
                  <a:pt x="233907" y="433308"/>
                  <a:pt x="272846" y="420329"/>
                </a:cubicBezTo>
                <a:cubicBezTo>
                  <a:pt x="282678" y="412955"/>
                  <a:pt x="293011" y="406205"/>
                  <a:pt x="302342" y="398207"/>
                </a:cubicBezTo>
                <a:cubicBezTo>
                  <a:pt x="310260" y="391420"/>
                  <a:pt x="316453" y="382760"/>
                  <a:pt x="324465" y="376084"/>
                </a:cubicBezTo>
                <a:cubicBezTo>
                  <a:pt x="331274" y="370410"/>
                  <a:pt x="339667" y="366873"/>
                  <a:pt x="346588" y="361336"/>
                </a:cubicBezTo>
                <a:cubicBezTo>
                  <a:pt x="352017" y="356993"/>
                  <a:pt x="355374" y="350164"/>
                  <a:pt x="361336" y="346587"/>
                </a:cubicBezTo>
                <a:cubicBezTo>
                  <a:pt x="368001" y="342588"/>
                  <a:pt x="376084" y="341671"/>
                  <a:pt x="383458" y="339213"/>
                </a:cubicBezTo>
                <a:cubicBezTo>
                  <a:pt x="388374" y="331839"/>
                  <a:pt x="391940" y="323357"/>
                  <a:pt x="398207" y="317090"/>
                </a:cubicBezTo>
                <a:cubicBezTo>
                  <a:pt x="404474" y="310823"/>
                  <a:pt x="414793" y="309262"/>
                  <a:pt x="420329" y="302342"/>
                </a:cubicBezTo>
                <a:cubicBezTo>
                  <a:pt x="425185" y="296272"/>
                  <a:pt x="423929" y="287015"/>
                  <a:pt x="427704" y="280220"/>
                </a:cubicBezTo>
                <a:cubicBezTo>
                  <a:pt x="436312" y="264725"/>
                  <a:pt x="447368" y="250722"/>
                  <a:pt x="457200" y="235974"/>
                </a:cubicBezTo>
                <a:lnTo>
                  <a:pt x="471949" y="213852"/>
                </a:lnTo>
                <a:cubicBezTo>
                  <a:pt x="480166" y="180983"/>
                  <a:pt x="472157" y="191521"/>
                  <a:pt x="486697" y="176981"/>
                </a:cubicBezTo>
                <a:lnTo>
                  <a:pt x="464575" y="0"/>
                </a:lnTo>
                <a:lnTo>
                  <a:pt x="58994" y="272845"/>
                </a:lnTo>
                <a:close/>
              </a:path>
            </a:pathLst>
          </a:cu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138468" y="2981405"/>
            <a:ext cx="501320" cy="21625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6070387" y="706931"/>
            <a:ext cx="1790379" cy="1413862"/>
          </a:xfrm>
          <a:custGeom>
            <a:avLst/>
            <a:gdLst>
              <a:gd name="connsiteX0" fmla="*/ 7684 w 1790379"/>
              <a:gd name="connsiteY0" fmla="*/ 1229445 h 1413862"/>
              <a:gd name="connsiteX1" fmla="*/ 0 w 1790379"/>
              <a:gd name="connsiteY1" fmla="*/ 53788 h 1413862"/>
              <a:gd name="connsiteX2" fmla="*/ 1790379 w 1790379"/>
              <a:gd name="connsiteY2" fmla="*/ 0 h 1413862"/>
              <a:gd name="connsiteX3" fmla="*/ 1775011 w 1790379"/>
              <a:gd name="connsiteY3" fmla="*/ 169049 h 1413862"/>
              <a:gd name="connsiteX4" fmla="*/ 1759643 w 1790379"/>
              <a:gd name="connsiteY4" fmla="*/ 161365 h 1413862"/>
              <a:gd name="connsiteX5" fmla="*/ 1521438 w 1790379"/>
              <a:gd name="connsiteY5" fmla="*/ 169049 h 1413862"/>
              <a:gd name="connsiteX6" fmla="*/ 1452282 w 1790379"/>
              <a:gd name="connsiteY6" fmla="*/ 199785 h 1413862"/>
              <a:gd name="connsiteX7" fmla="*/ 1421546 w 1790379"/>
              <a:gd name="connsiteY7" fmla="*/ 215153 h 1413862"/>
              <a:gd name="connsiteX8" fmla="*/ 1398494 w 1790379"/>
              <a:gd name="connsiteY8" fmla="*/ 230521 h 1413862"/>
              <a:gd name="connsiteX9" fmla="*/ 1367758 w 1790379"/>
              <a:gd name="connsiteY9" fmla="*/ 245889 h 1413862"/>
              <a:gd name="connsiteX10" fmla="*/ 1321653 w 1790379"/>
              <a:gd name="connsiteY10" fmla="*/ 261257 h 1413862"/>
              <a:gd name="connsiteX11" fmla="*/ 1244813 w 1790379"/>
              <a:gd name="connsiteY11" fmla="*/ 299677 h 1413862"/>
              <a:gd name="connsiteX12" fmla="*/ 1221761 w 1790379"/>
              <a:gd name="connsiteY12" fmla="*/ 322730 h 1413862"/>
              <a:gd name="connsiteX13" fmla="*/ 1198709 w 1790379"/>
              <a:gd name="connsiteY13" fmla="*/ 330414 h 1413862"/>
              <a:gd name="connsiteX14" fmla="*/ 1167973 w 1790379"/>
              <a:gd name="connsiteY14" fmla="*/ 345782 h 1413862"/>
              <a:gd name="connsiteX15" fmla="*/ 1114184 w 1790379"/>
              <a:gd name="connsiteY15" fmla="*/ 376518 h 1413862"/>
              <a:gd name="connsiteX16" fmla="*/ 1060396 w 1790379"/>
              <a:gd name="connsiteY16" fmla="*/ 414938 h 1413862"/>
              <a:gd name="connsiteX17" fmla="*/ 1037344 w 1790379"/>
              <a:gd name="connsiteY17" fmla="*/ 430306 h 1413862"/>
              <a:gd name="connsiteX18" fmla="*/ 998924 w 1790379"/>
              <a:gd name="connsiteY18" fmla="*/ 476410 h 1413862"/>
              <a:gd name="connsiteX19" fmla="*/ 968188 w 1790379"/>
              <a:gd name="connsiteY19" fmla="*/ 522514 h 1413862"/>
              <a:gd name="connsiteX20" fmla="*/ 952820 w 1790379"/>
              <a:gd name="connsiteY20" fmla="*/ 545566 h 1413862"/>
              <a:gd name="connsiteX21" fmla="*/ 937452 w 1790379"/>
              <a:gd name="connsiteY21" fmla="*/ 568619 h 1413862"/>
              <a:gd name="connsiteX22" fmla="*/ 929768 w 1790379"/>
              <a:gd name="connsiteY22" fmla="*/ 591671 h 1413862"/>
              <a:gd name="connsiteX23" fmla="*/ 914400 w 1790379"/>
              <a:gd name="connsiteY23" fmla="*/ 622407 h 1413862"/>
              <a:gd name="connsiteX24" fmla="*/ 883663 w 1790379"/>
              <a:gd name="connsiteY24" fmla="*/ 668511 h 1413862"/>
              <a:gd name="connsiteX25" fmla="*/ 875979 w 1790379"/>
              <a:gd name="connsiteY25" fmla="*/ 706931 h 1413862"/>
              <a:gd name="connsiteX26" fmla="*/ 852927 w 1790379"/>
              <a:gd name="connsiteY26" fmla="*/ 776087 h 1413862"/>
              <a:gd name="connsiteX27" fmla="*/ 837559 w 1790379"/>
              <a:gd name="connsiteY27" fmla="*/ 822192 h 1413862"/>
              <a:gd name="connsiteX28" fmla="*/ 829875 w 1790379"/>
              <a:gd name="connsiteY28" fmla="*/ 845244 h 1413862"/>
              <a:gd name="connsiteX29" fmla="*/ 814507 w 1790379"/>
              <a:gd name="connsiteY29" fmla="*/ 868296 h 1413862"/>
              <a:gd name="connsiteX30" fmla="*/ 806823 w 1790379"/>
              <a:gd name="connsiteY30" fmla="*/ 899032 h 1413862"/>
              <a:gd name="connsiteX31" fmla="*/ 799139 w 1790379"/>
              <a:gd name="connsiteY31" fmla="*/ 945136 h 1413862"/>
              <a:gd name="connsiteX32" fmla="*/ 783771 w 1790379"/>
              <a:gd name="connsiteY32" fmla="*/ 998924 h 1413862"/>
              <a:gd name="connsiteX33" fmla="*/ 768403 w 1790379"/>
              <a:gd name="connsiteY33" fmla="*/ 1075765 h 1413862"/>
              <a:gd name="connsiteX34" fmla="*/ 760719 w 1790379"/>
              <a:gd name="connsiteY34" fmla="*/ 1137237 h 1413862"/>
              <a:gd name="connsiteX35" fmla="*/ 745351 w 1790379"/>
              <a:gd name="connsiteY35" fmla="*/ 1191025 h 1413862"/>
              <a:gd name="connsiteX36" fmla="*/ 737667 w 1790379"/>
              <a:gd name="connsiteY36" fmla="*/ 1229445 h 1413862"/>
              <a:gd name="connsiteX37" fmla="*/ 745351 w 1790379"/>
              <a:gd name="connsiteY37" fmla="*/ 1413862 h 1413862"/>
              <a:gd name="connsiteX38" fmla="*/ 7684 w 1790379"/>
              <a:gd name="connsiteY38" fmla="*/ 1229445 h 141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790379" h="1413862">
                <a:moveTo>
                  <a:pt x="7684" y="1229445"/>
                </a:moveTo>
                <a:cubicBezTo>
                  <a:pt x="5123" y="837559"/>
                  <a:pt x="2561" y="445674"/>
                  <a:pt x="0" y="53788"/>
                </a:cubicBezTo>
                <a:lnTo>
                  <a:pt x="1790379" y="0"/>
                </a:lnTo>
                <a:lnTo>
                  <a:pt x="1775011" y="169049"/>
                </a:lnTo>
                <a:lnTo>
                  <a:pt x="1759643" y="161365"/>
                </a:lnTo>
                <a:cubicBezTo>
                  <a:pt x="1680241" y="163926"/>
                  <a:pt x="1600621" y="162629"/>
                  <a:pt x="1521438" y="169049"/>
                </a:cubicBezTo>
                <a:cubicBezTo>
                  <a:pt x="1482352" y="172218"/>
                  <a:pt x="1479817" y="184051"/>
                  <a:pt x="1452282" y="199785"/>
                </a:cubicBezTo>
                <a:cubicBezTo>
                  <a:pt x="1442337" y="205468"/>
                  <a:pt x="1431491" y="209470"/>
                  <a:pt x="1421546" y="215153"/>
                </a:cubicBezTo>
                <a:cubicBezTo>
                  <a:pt x="1413528" y="219735"/>
                  <a:pt x="1406512" y="225939"/>
                  <a:pt x="1398494" y="230521"/>
                </a:cubicBezTo>
                <a:cubicBezTo>
                  <a:pt x="1388549" y="236204"/>
                  <a:pt x="1378393" y="241635"/>
                  <a:pt x="1367758" y="245889"/>
                </a:cubicBezTo>
                <a:cubicBezTo>
                  <a:pt x="1352717" y="251905"/>
                  <a:pt x="1335132" y="252271"/>
                  <a:pt x="1321653" y="261257"/>
                </a:cubicBezTo>
                <a:cubicBezTo>
                  <a:pt x="1266762" y="297851"/>
                  <a:pt x="1293468" y="287513"/>
                  <a:pt x="1244813" y="299677"/>
                </a:cubicBezTo>
                <a:cubicBezTo>
                  <a:pt x="1237129" y="307361"/>
                  <a:pt x="1230803" y="316702"/>
                  <a:pt x="1221761" y="322730"/>
                </a:cubicBezTo>
                <a:cubicBezTo>
                  <a:pt x="1215022" y="327223"/>
                  <a:pt x="1206154" y="327223"/>
                  <a:pt x="1198709" y="330414"/>
                </a:cubicBezTo>
                <a:cubicBezTo>
                  <a:pt x="1188181" y="334926"/>
                  <a:pt x="1177687" y="339711"/>
                  <a:pt x="1167973" y="345782"/>
                </a:cubicBezTo>
                <a:cubicBezTo>
                  <a:pt x="1114808" y="379010"/>
                  <a:pt x="1159474" y="361422"/>
                  <a:pt x="1114184" y="376518"/>
                </a:cubicBezTo>
                <a:cubicBezTo>
                  <a:pt x="1059857" y="412736"/>
                  <a:pt x="1127113" y="367283"/>
                  <a:pt x="1060396" y="414938"/>
                </a:cubicBezTo>
                <a:cubicBezTo>
                  <a:pt x="1052881" y="420306"/>
                  <a:pt x="1045028" y="425183"/>
                  <a:pt x="1037344" y="430306"/>
                </a:cubicBezTo>
                <a:cubicBezTo>
                  <a:pt x="982428" y="512680"/>
                  <a:pt x="1067949" y="387664"/>
                  <a:pt x="998924" y="476410"/>
                </a:cubicBezTo>
                <a:cubicBezTo>
                  <a:pt x="987584" y="490989"/>
                  <a:pt x="978433" y="507146"/>
                  <a:pt x="968188" y="522514"/>
                </a:cubicBezTo>
                <a:lnTo>
                  <a:pt x="952820" y="545566"/>
                </a:lnTo>
                <a:cubicBezTo>
                  <a:pt x="947697" y="553250"/>
                  <a:pt x="940372" y="559858"/>
                  <a:pt x="937452" y="568619"/>
                </a:cubicBezTo>
                <a:cubicBezTo>
                  <a:pt x="934891" y="576303"/>
                  <a:pt x="932959" y="584226"/>
                  <a:pt x="929768" y="591671"/>
                </a:cubicBezTo>
                <a:cubicBezTo>
                  <a:pt x="925256" y="602199"/>
                  <a:pt x="920293" y="612585"/>
                  <a:pt x="914400" y="622407"/>
                </a:cubicBezTo>
                <a:cubicBezTo>
                  <a:pt x="904897" y="638245"/>
                  <a:pt x="883663" y="668511"/>
                  <a:pt x="883663" y="668511"/>
                </a:cubicBezTo>
                <a:cubicBezTo>
                  <a:pt x="881102" y="681318"/>
                  <a:pt x="879415" y="694331"/>
                  <a:pt x="875979" y="706931"/>
                </a:cubicBezTo>
                <a:lnTo>
                  <a:pt x="852927" y="776087"/>
                </a:lnTo>
                <a:lnTo>
                  <a:pt x="837559" y="822192"/>
                </a:lnTo>
                <a:cubicBezTo>
                  <a:pt x="834998" y="829876"/>
                  <a:pt x="834368" y="838505"/>
                  <a:pt x="829875" y="845244"/>
                </a:cubicBezTo>
                <a:lnTo>
                  <a:pt x="814507" y="868296"/>
                </a:lnTo>
                <a:cubicBezTo>
                  <a:pt x="811946" y="878541"/>
                  <a:pt x="808894" y="888676"/>
                  <a:pt x="806823" y="899032"/>
                </a:cubicBezTo>
                <a:cubicBezTo>
                  <a:pt x="803768" y="914309"/>
                  <a:pt x="802519" y="929927"/>
                  <a:pt x="799139" y="945136"/>
                </a:cubicBezTo>
                <a:cubicBezTo>
                  <a:pt x="782681" y="1019197"/>
                  <a:pt x="800505" y="906885"/>
                  <a:pt x="783771" y="998924"/>
                </a:cubicBezTo>
                <a:cubicBezTo>
                  <a:pt x="769644" y="1076625"/>
                  <a:pt x="784184" y="1028423"/>
                  <a:pt x="768403" y="1075765"/>
                </a:cubicBezTo>
                <a:cubicBezTo>
                  <a:pt x="765842" y="1096256"/>
                  <a:pt x="764114" y="1116868"/>
                  <a:pt x="760719" y="1137237"/>
                </a:cubicBezTo>
                <a:cubicBezTo>
                  <a:pt x="753533" y="1180356"/>
                  <a:pt x="754486" y="1154484"/>
                  <a:pt x="745351" y="1191025"/>
                </a:cubicBezTo>
                <a:cubicBezTo>
                  <a:pt x="742183" y="1203695"/>
                  <a:pt x="740228" y="1216638"/>
                  <a:pt x="737667" y="1229445"/>
                </a:cubicBezTo>
                <a:cubicBezTo>
                  <a:pt x="740339" y="1290913"/>
                  <a:pt x="745351" y="1352336"/>
                  <a:pt x="745351" y="1413862"/>
                </a:cubicBezTo>
                <a:lnTo>
                  <a:pt x="7684" y="1229445"/>
                </a:lnTo>
                <a:close/>
              </a:path>
            </a:pathLst>
          </a:cu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6" name="Freeform 15"/>
          <p:cNvSpPr/>
          <p:nvPr/>
        </p:nvSpPr>
        <p:spPr>
          <a:xfrm>
            <a:off x="7061627" y="1075765"/>
            <a:ext cx="745351" cy="1267865"/>
          </a:xfrm>
          <a:custGeom>
            <a:avLst/>
            <a:gdLst>
              <a:gd name="connsiteX0" fmla="*/ 583986 w 745351"/>
              <a:gd name="connsiteY0" fmla="*/ 1267865 h 1267865"/>
              <a:gd name="connsiteX1" fmla="*/ 0 w 745351"/>
              <a:gd name="connsiteY1" fmla="*/ 1144921 h 1267865"/>
              <a:gd name="connsiteX2" fmla="*/ 7684 w 745351"/>
              <a:gd name="connsiteY2" fmla="*/ 891348 h 1267865"/>
              <a:gd name="connsiteX3" fmla="*/ 15368 w 745351"/>
              <a:gd name="connsiteY3" fmla="*/ 845243 h 1267865"/>
              <a:gd name="connsiteX4" fmla="*/ 23052 w 745351"/>
              <a:gd name="connsiteY4" fmla="*/ 630090 h 1267865"/>
              <a:gd name="connsiteX5" fmla="*/ 30736 w 745351"/>
              <a:gd name="connsiteY5" fmla="*/ 607038 h 1267865"/>
              <a:gd name="connsiteX6" fmla="*/ 53788 w 745351"/>
              <a:gd name="connsiteY6" fmla="*/ 530198 h 1267865"/>
              <a:gd name="connsiteX7" fmla="*/ 69156 w 745351"/>
              <a:gd name="connsiteY7" fmla="*/ 484094 h 1267865"/>
              <a:gd name="connsiteX8" fmla="*/ 92208 w 745351"/>
              <a:gd name="connsiteY8" fmla="*/ 437990 h 1267865"/>
              <a:gd name="connsiteX9" fmla="*/ 130628 w 745351"/>
              <a:gd name="connsiteY9" fmla="*/ 399569 h 1267865"/>
              <a:gd name="connsiteX10" fmla="*/ 145997 w 745351"/>
              <a:gd name="connsiteY10" fmla="*/ 384201 h 1267865"/>
              <a:gd name="connsiteX11" fmla="*/ 184417 w 745351"/>
              <a:gd name="connsiteY11" fmla="*/ 338097 h 1267865"/>
              <a:gd name="connsiteX12" fmla="*/ 207469 w 745351"/>
              <a:gd name="connsiteY12" fmla="*/ 330413 h 1267865"/>
              <a:gd name="connsiteX13" fmla="*/ 253573 w 745351"/>
              <a:gd name="connsiteY13" fmla="*/ 291993 h 1267865"/>
              <a:gd name="connsiteX14" fmla="*/ 322729 w 745351"/>
              <a:gd name="connsiteY14" fmla="*/ 238205 h 1267865"/>
              <a:gd name="connsiteX15" fmla="*/ 353465 w 745351"/>
              <a:gd name="connsiteY15" fmla="*/ 222837 h 1267865"/>
              <a:gd name="connsiteX16" fmla="*/ 414938 w 745351"/>
              <a:gd name="connsiteY16" fmla="*/ 184417 h 1267865"/>
              <a:gd name="connsiteX17" fmla="*/ 453358 w 745351"/>
              <a:gd name="connsiteY17" fmla="*/ 161364 h 1267865"/>
              <a:gd name="connsiteX18" fmla="*/ 476410 w 745351"/>
              <a:gd name="connsiteY18" fmla="*/ 145996 h 1267865"/>
              <a:gd name="connsiteX19" fmla="*/ 499462 w 745351"/>
              <a:gd name="connsiteY19" fmla="*/ 138312 h 1267865"/>
              <a:gd name="connsiteX20" fmla="*/ 545566 w 745351"/>
              <a:gd name="connsiteY20" fmla="*/ 107576 h 1267865"/>
              <a:gd name="connsiteX21" fmla="*/ 568618 w 745351"/>
              <a:gd name="connsiteY21" fmla="*/ 92208 h 1267865"/>
              <a:gd name="connsiteX22" fmla="*/ 599355 w 745351"/>
              <a:gd name="connsiteY22" fmla="*/ 76840 h 1267865"/>
              <a:gd name="connsiteX23" fmla="*/ 622407 w 745351"/>
              <a:gd name="connsiteY23" fmla="*/ 61472 h 1267865"/>
              <a:gd name="connsiteX24" fmla="*/ 645459 w 745351"/>
              <a:gd name="connsiteY24" fmla="*/ 53788 h 1267865"/>
              <a:gd name="connsiteX25" fmla="*/ 699247 w 745351"/>
              <a:gd name="connsiteY25" fmla="*/ 23052 h 1267865"/>
              <a:gd name="connsiteX26" fmla="*/ 722299 w 745351"/>
              <a:gd name="connsiteY26" fmla="*/ 15368 h 1267865"/>
              <a:gd name="connsiteX27" fmla="*/ 745351 w 745351"/>
              <a:gd name="connsiteY27" fmla="*/ 0 h 1267865"/>
              <a:gd name="connsiteX28" fmla="*/ 583986 w 745351"/>
              <a:gd name="connsiteY28" fmla="*/ 1267865 h 126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45351" h="1267865">
                <a:moveTo>
                  <a:pt x="583986" y="1267865"/>
                </a:moveTo>
                <a:lnTo>
                  <a:pt x="0" y="1144921"/>
                </a:lnTo>
                <a:cubicBezTo>
                  <a:pt x="2561" y="1060397"/>
                  <a:pt x="3353" y="975800"/>
                  <a:pt x="7684" y="891348"/>
                </a:cubicBezTo>
                <a:cubicBezTo>
                  <a:pt x="8482" y="875788"/>
                  <a:pt x="14453" y="860796"/>
                  <a:pt x="15368" y="845243"/>
                </a:cubicBezTo>
                <a:cubicBezTo>
                  <a:pt x="19582" y="773603"/>
                  <a:pt x="18432" y="701705"/>
                  <a:pt x="23052" y="630090"/>
                </a:cubicBezTo>
                <a:cubicBezTo>
                  <a:pt x="23573" y="622007"/>
                  <a:pt x="28511" y="614826"/>
                  <a:pt x="30736" y="607038"/>
                </a:cubicBezTo>
                <a:cubicBezTo>
                  <a:pt x="53962" y="525748"/>
                  <a:pt x="17267" y="639761"/>
                  <a:pt x="53788" y="530198"/>
                </a:cubicBezTo>
                <a:lnTo>
                  <a:pt x="69156" y="484094"/>
                </a:lnTo>
                <a:cubicBezTo>
                  <a:pt x="76411" y="462330"/>
                  <a:pt x="76166" y="456324"/>
                  <a:pt x="92208" y="437990"/>
                </a:cubicBezTo>
                <a:cubicBezTo>
                  <a:pt x="104134" y="424360"/>
                  <a:pt x="117821" y="412376"/>
                  <a:pt x="130628" y="399569"/>
                </a:cubicBezTo>
                <a:cubicBezTo>
                  <a:pt x="135751" y="394446"/>
                  <a:pt x="141978" y="390229"/>
                  <a:pt x="145997" y="384201"/>
                </a:cubicBezTo>
                <a:cubicBezTo>
                  <a:pt x="157337" y="367191"/>
                  <a:pt x="166668" y="349930"/>
                  <a:pt x="184417" y="338097"/>
                </a:cubicBezTo>
                <a:cubicBezTo>
                  <a:pt x="191156" y="333604"/>
                  <a:pt x="199785" y="332974"/>
                  <a:pt x="207469" y="330413"/>
                </a:cubicBezTo>
                <a:cubicBezTo>
                  <a:pt x="274816" y="263066"/>
                  <a:pt x="189386" y="345483"/>
                  <a:pt x="253573" y="291993"/>
                </a:cubicBezTo>
                <a:cubicBezTo>
                  <a:pt x="291519" y="260371"/>
                  <a:pt x="264467" y="267336"/>
                  <a:pt x="322729" y="238205"/>
                </a:cubicBezTo>
                <a:cubicBezTo>
                  <a:pt x="332974" y="233082"/>
                  <a:pt x="343751" y="228908"/>
                  <a:pt x="353465" y="222837"/>
                </a:cubicBezTo>
                <a:cubicBezTo>
                  <a:pt x="433265" y="172963"/>
                  <a:pt x="337061" y="223356"/>
                  <a:pt x="414938" y="184417"/>
                </a:cubicBezTo>
                <a:cubicBezTo>
                  <a:pt x="444954" y="154399"/>
                  <a:pt x="413459" y="181313"/>
                  <a:pt x="453358" y="161364"/>
                </a:cubicBezTo>
                <a:cubicBezTo>
                  <a:pt x="461618" y="157234"/>
                  <a:pt x="468150" y="150126"/>
                  <a:pt x="476410" y="145996"/>
                </a:cubicBezTo>
                <a:cubicBezTo>
                  <a:pt x="483655" y="142374"/>
                  <a:pt x="492382" y="142246"/>
                  <a:pt x="499462" y="138312"/>
                </a:cubicBezTo>
                <a:cubicBezTo>
                  <a:pt x="515608" y="129342"/>
                  <a:pt x="530198" y="117821"/>
                  <a:pt x="545566" y="107576"/>
                </a:cubicBezTo>
                <a:cubicBezTo>
                  <a:pt x="553250" y="102453"/>
                  <a:pt x="560358" y="96338"/>
                  <a:pt x="568618" y="92208"/>
                </a:cubicBezTo>
                <a:cubicBezTo>
                  <a:pt x="578864" y="87085"/>
                  <a:pt x="589409" y="82523"/>
                  <a:pt x="599355" y="76840"/>
                </a:cubicBezTo>
                <a:cubicBezTo>
                  <a:pt x="607373" y="72258"/>
                  <a:pt x="614147" y="65602"/>
                  <a:pt x="622407" y="61472"/>
                </a:cubicBezTo>
                <a:cubicBezTo>
                  <a:pt x="629652" y="57850"/>
                  <a:pt x="638014" y="56979"/>
                  <a:pt x="645459" y="53788"/>
                </a:cubicBezTo>
                <a:cubicBezTo>
                  <a:pt x="739758" y="13374"/>
                  <a:pt x="622077" y="61637"/>
                  <a:pt x="699247" y="23052"/>
                </a:cubicBezTo>
                <a:cubicBezTo>
                  <a:pt x="706492" y="19430"/>
                  <a:pt x="715054" y="18990"/>
                  <a:pt x="722299" y="15368"/>
                </a:cubicBezTo>
                <a:cubicBezTo>
                  <a:pt x="730559" y="11238"/>
                  <a:pt x="745351" y="0"/>
                  <a:pt x="745351" y="0"/>
                </a:cubicBezTo>
                <a:lnTo>
                  <a:pt x="583986" y="1267865"/>
                </a:lnTo>
                <a:close/>
              </a:path>
            </a:pathLst>
          </a:cu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7" name="Freeform 16"/>
          <p:cNvSpPr/>
          <p:nvPr/>
        </p:nvSpPr>
        <p:spPr>
          <a:xfrm>
            <a:off x="4917782" y="2205318"/>
            <a:ext cx="1490702" cy="1053343"/>
          </a:xfrm>
          <a:custGeom>
            <a:avLst/>
            <a:gdLst>
              <a:gd name="connsiteX0" fmla="*/ 0 w 1490702"/>
              <a:gd name="connsiteY0" fmla="*/ 307361 h 1053343"/>
              <a:gd name="connsiteX1" fmla="*/ 0 w 1490702"/>
              <a:gd name="connsiteY1" fmla="*/ 307361 h 1053343"/>
              <a:gd name="connsiteX2" fmla="*/ 414937 w 1490702"/>
              <a:gd name="connsiteY2" fmla="*/ 668511 h 1053343"/>
              <a:gd name="connsiteX3" fmla="*/ 430305 w 1490702"/>
              <a:gd name="connsiteY3" fmla="*/ 691563 h 1053343"/>
              <a:gd name="connsiteX4" fmla="*/ 453357 w 1490702"/>
              <a:gd name="connsiteY4" fmla="*/ 706931 h 1053343"/>
              <a:gd name="connsiteX5" fmla="*/ 468726 w 1490702"/>
              <a:gd name="connsiteY5" fmla="*/ 722299 h 1053343"/>
              <a:gd name="connsiteX6" fmla="*/ 514830 w 1490702"/>
              <a:gd name="connsiteY6" fmla="*/ 745351 h 1053343"/>
              <a:gd name="connsiteX7" fmla="*/ 545566 w 1490702"/>
              <a:gd name="connsiteY7" fmla="*/ 776087 h 1053343"/>
              <a:gd name="connsiteX8" fmla="*/ 568618 w 1490702"/>
              <a:gd name="connsiteY8" fmla="*/ 791455 h 1053343"/>
              <a:gd name="connsiteX9" fmla="*/ 614722 w 1490702"/>
              <a:gd name="connsiteY9" fmla="*/ 829875 h 1053343"/>
              <a:gd name="connsiteX10" fmla="*/ 645458 w 1490702"/>
              <a:gd name="connsiteY10" fmla="*/ 852927 h 1053343"/>
              <a:gd name="connsiteX11" fmla="*/ 668510 w 1490702"/>
              <a:gd name="connsiteY11" fmla="*/ 875979 h 1053343"/>
              <a:gd name="connsiteX12" fmla="*/ 714615 w 1490702"/>
              <a:gd name="connsiteY12" fmla="*/ 891348 h 1053343"/>
              <a:gd name="connsiteX13" fmla="*/ 745351 w 1490702"/>
              <a:gd name="connsiteY13" fmla="*/ 914400 h 1053343"/>
              <a:gd name="connsiteX14" fmla="*/ 791455 w 1490702"/>
              <a:gd name="connsiteY14" fmla="*/ 937452 h 1053343"/>
              <a:gd name="connsiteX15" fmla="*/ 814507 w 1490702"/>
              <a:gd name="connsiteY15" fmla="*/ 960504 h 1053343"/>
              <a:gd name="connsiteX16" fmla="*/ 837559 w 1490702"/>
              <a:gd name="connsiteY16" fmla="*/ 975872 h 1053343"/>
              <a:gd name="connsiteX17" fmla="*/ 883663 w 1490702"/>
              <a:gd name="connsiteY17" fmla="*/ 1014292 h 1053343"/>
              <a:gd name="connsiteX18" fmla="*/ 914400 w 1490702"/>
              <a:gd name="connsiteY18" fmla="*/ 1052712 h 1053343"/>
              <a:gd name="connsiteX19" fmla="*/ 922084 w 1490702"/>
              <a:gd name="connsiteY19" fmla="*/ 1052712 h 1053343"/>
              <a:gd name="connsiteX20" fmla="*/ 1490702 w 1490702"/>
              <a:gd name="connsiteY20" fmla="*/ 637774 h 1053343"/>
              <a:gd name="connsiteX21" fmla="*/ 1490702 w 1490702"/>
              <a:gd name="connsiteY21" fmla="*/ 545566 h 1053343"/>
              <a:gd name="connsiteX22" fmla="*/ 499462 w 1490702"/>
              <a:gd name="connsiteY22" fmla="*/ 0 h 1053343"/>
              <a:gd name="connsiteX23" fmla="*/ 0 w 1490702"/>
              <a:gd name="connsiteY23" fmla="*/ 307361 h 10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90702" h="1053343">
                <a:moveTo>
                  <a:pt x="0" y="307361"/>
                </a:moveTo>
                <a:lnTo>
                  <a:pt x="0" y="307361"/>
                </a:lnTo>
                <a:cubicBezTo>
                  <a:pt x="138312" y="427744"/>
                  <a:pt x="278159" y="546387"/>
                  <a:pt x="414937" y="668511"/>
                </a:cubicBezTo>
                <a:cubicBezTo>
                  <a:pt x="421826" y="674662"/>
                  <a:pt x="423775" y="685033"/>
                  <a:pt x="430305" y="691563"/>
                </a:cubicBezTo>
                <a:cubicBezTo>
                  <a:pt x="436835" y="698093"/>
                  <a:pt x="446146" y="701162"/>
                  <a:pt x="453357" y="706931"/>
                </a:cubicBezTo>
                <a:cubicBezTo>
                  <a:pt x="459014" y="711457"/>
                  <a:pt x="462514" y="718572"/>
                  <a:pt x="468726" y="722299"/>
                </a:cubicBezTo>
                <a:cubicBezTo>
                  <a:pt x="514173" y="749567"/>
                  <a:pt x="469494" y="706491"/>
                  <a:pt x="514830" y="745351"/>
                </a:cubicBezTo>
                <a:cubicBezTo>
                  <a:pt x="525831" y="754780"/>
                  <a:pt x="534565" y="766658"/>
                  <a:pt x="545566" y="776087"/>
                </a:cubicBezTo>
                <a:cubicBezTo>
                  <a:pt x="552578" y="782097"/>
                  <a:pt x="561523" y="785543"/>
                  <a:pt x="568618" y="791455"/>
                </a:cubicBezTo>
                <a:cubicBezTo>
                  <a:pt x="654721" y="863207"/>
                  <a:pt x="534595" y="772641"/>
                  <a:pt x="614722" y="829875"/>
                </a:cubicBezTo>
                <a:cubicBezTo>
                  <a:pt x="625143" y="837319"/>
                  <a:pt x="635734" y="844593"/>
                  <a:pt x="645458" y="852927"/>
                </a:cubicBezTo>
                <a:cubicBezTo>
                  <a:pt x="653709" y="859999"/>
                  <a:pt x="659011" y="870702"/>
                  <a:pt x="668510" y="875979"/>
                </a:cubicBezTo>
                <a:cubicBezTo>
                  <a:pt x="682671" y="883846"/>
                  <a:pt x="714615" y="891348"/>
                  <a:pt x="714615" y="891348"/>
                </a:cubicBezTo>
                <a:cubicBezTo>
                  <a:pt x="724860" y="899032"/>
                  <a:pt x="734232" y="908046"/>
                  <a:pt x="745351" y="914400"/>
                </a:cubicBezTo>
                <a:cubicBezTo>
                  <a:pt x="789458" y="939604"/>
                  <a:pt x="747647" y="900945"/>
                  <a:pt x="791455" y="937452"/>
                </a:cubicBezTo>
                <a:cubicBezTo>
                  <a:pt x="799803" y="944409"/>
                  <a:pt x="806159" y="953547"/>
                  <a:pt x="814507" y="960504"/>
                </a:cubicBezTo>
                <a:cubicBezTo>
                  <a:pt x="821602" y="966416"/>
                  <a:pt x="830464" y="969960"/>
                  <a:pt x="837559" y="975872"/>
                </a:cubicBezTo>
                <a:cubicBezTo>
                  <a:pt x="896723" y="1025176"/>
                  <a:pt x="826429" y="976136"/>
                  <a:pt x="883663" y="1014292"/>
                </a:cubicBezTo>
                <a:cubicBezTo>
                  <a:pt x="891885" y="1026625"/>
                  <a:pt x="901259" y="1043952"/>
                  <a:pt x="914400" y="1052712"/>
                </a:cubicBezTo>
                <a:cubicBezTo>
                  <a:pt x="916531" y="1054133"/>
                  <a:pt x="919523" y="1052712"/>
                  <a:pt x="922084" y="1052712"/>
                </a:cubicBezTo>
                <a:lnTo>
                  <a:pt x="1490702" y="637774"/>
                </a:lnTo>
                <a:lnTo>
                  <a:pt x="1490702" y="545566"/>
                </a:lnTo>
                <a:lnTo>
                  <a:pt x="499462" y="0"/>
                </a:lnTo>
                <a:lnTo>
                  <a:pt x="0" y="307361"/>
                </a:lnTo>
                <a:close/>
              </a:path>
            </a:pathLst>
          </a:cu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8" name="Freeform 17"/>
          <p:cNvSpPr/>
          <p:nvPr/>
        </p:nvSpPr>
        <p:spPr>
          <a:xfrm>
            <a:off x="5017674" y="3448815"/>
            <a:ext cx="714615" cy="516146"/>
          </a:xfrm>
          <a:custGeom>
            <a:avLst/>
            <a:gdLst>
              <a:gd name="connsiteX0" fmla="*/ 676195 w 714615"/>
              <a:gd name="connsiteY0" fmla="*/ 55104 h 516146"/>
              <a:gd name="connsiteX1" fmla="*/ 676195 w 714615"/>
              <a:gd name="connsiteY1" fmla="*/ 55104 h 516146"/>
              <a:gd name="connsiteX2" fmla="*/ 614723 w 714615"/>
              <a:gd name="connsiteY2" fmla="*/ 24368 h 516146"/>
              <a:gd name="connsiteX3" fmla="*/ 607039 w 714615"/>
              <a:gd name="connsiteY3" fmla="*/ 1316 h 516146"/>
              <a:gd name="connsiteX4" fmla="*/ 453358 w 714615"/>
              <a:gd name="connsiteY4" fmla="*/ 9000 h 516146"/>
              <a:gd name="connsiteX5" fmla="*/ 384202 w 714615"/>
              <a:gd name="connsiteY5" fmla="*/ 16684 h 516146"/>
              <a:gd name="connsiteX6" fmla="*/ 307361 w 714615"/>
              <a:gd name="connsiteY6" fmla="*/ 24368 h 516146"/>
              <a:gd name="connsiteX7" fmla="*/ 199785 w 714615"/>
              <a:gd name="connsiteY7" fmla="*/ 47420 h 516146"/>
              <a:gd name="connsiteX8" fmla="*/ 169049 w 714615"/>
              <a:gd name="connsiteY8" fmla="*/ 55104 h 516146"/>
              <a:gd name="connsiteX9" fmla="*/ 99892 w 714615"/>
              <a:gd name="connsiteY9" fmla="*/ 93524 h 516146"/>
              <a:gd name="connsiteX10" fmla="*/ 61472 w 714615"/>
              <a:gd name="connsiteY10" fmla="*/ 131945 h 516146"/>
              <a:gd name="connsiteX11" fmla="*/ 46104 w 714615"/>
              <a:gd name="connsiteY11" fmla="*/ 178049 h 516146"/>
              <a:gd name="connsiteX12" fmla="*/ 30736 w 714615"/>
              <a:gd name="connsiteY12" fmla="*/ 201101 h 516146"/>
              <a:gd name="connsiteX13" fmla="*/ 15368 w 714615"/>
              <a:gd name="connsiteY13" fmla="*/ 254889 h 516146"/>
              <a:gd name="connsiteX14" fmla="*/ 0 w 714615"/>
              <a:gd name="connsiteY14" fmla="*/ 300993 h 516146"/>
              <a:gd name="connsiteX15" fmla="*/ 7684 w 714615"/>
              <a:gd name="connsiteY15" fmla="*/ 408570 h 516146"/>
              <a:gd name="connsiteX16" fmla="*/ 15368 w 714615"/>
              <a:gd name="connsiteY16" fmla="*/ 431622 h 516146"/>
              <a:gd name="connsiteX17" fmla="*/ 23052 w 714615"/>
              <a:gd name="connsiteY17" fmla="*/ 462358 h 516146"/>
              <a:gd name="connsiteX18" fmla="*/ 46104 w 714615"/>
              <a:gd name="connsiteY18" fmla="*/ 508462 h 516146"/>
              <a:gd name="connsiteX19" fmla="*/ 69156 w 714615"/>
              <a:gd name="connsiteY19" fmla="*/ 516146 h 516146"/>
              <a:gd name="connsiteX20" fmla="*/ 153681 w 714615"/>
              <a:gd name="connsiteY20" fmla="*/ 508462 h 516146"/>
              <a:gd name="connsiteX21" fmla="*/ 199785 w 714615"/>
              <a:gd name="connsiteY21" fmla="*/ 485410 h 516146"/>
              <a:gd name="connsiteX22" fmla="*/ 253573 w 714615"/>
              <a:gd name="connsiteY22" fmla="*/ 470042 h 516146"/>
              <a:gd name="connsiteX23" fmla="*/ 276625 w 714615"/>
              <a:gd name="connsiteY23" fmla="*/ 462358 h 516146"/>
              <a:gd name="connsiteX24" fmla="*/ 345781 w 714615"/>
              <a:gd name="connsiteY24" fmla="*/ 454674 h 516146"/>
              <a:gd name="connsiteX25" fmla="*/ 407254 w 714615"/>
              <a:gd name="connsiteY25" fmla="*/ 446990 h 516146"/>
              <a:gd name="connsiteX26" fmla="*/ 430306 w 714615"/>
              <a:gd name="connsiteY26" fmla="*/ 431622 h 516146"/>
              <a:gd name="connsiteX27" fmla="*/ 453358 w 714615"/>
              <a:gd name="connsiteY27" fmla="*/ 423938 h 516146"/>
              <a:gd name="connsiteX28" fmla="*/ 491778 w 714615"/>
              <a:gd name="connsiteY28" fmla="*/ 393202 h 516146"/>
              <a:gd name="connsiteX29" fmla="*/ 507146 w 714615"/>
              <a:gd name="connsiteY29" fmla="*/ 370150 h 516146"/>
              <a:gd name="connsiteX30" fmla="*/ 530198 w 714615"/>
              <a:gd name="connsiteY30" fmla="*/ 362466 h 516146"/>
              <a:gd name="connsiteX31" fmla="*/ 553250 w 714615"/>
              <a:gd name="connsiteY31" fmla="*/ 347098 h 516146"/>
              <a:gd name="connsiteX32" fmla="*/ 591671 w 714615"/>
              <a:gd name="connsiteY32" fmla="*/ 308677 h 516146"/>
              <a:gd name="connsiteX33" fmla="*/ 614723 w 714615"/>
              <a:gd name="connsiteY33" fmla="*/ 293309 h 516146"/>
              <a:gd name="connsiteX34" fmla="*/ 637775 w 714615"/>
              <a:gd name="connsiteY34" fmla="*/ 270257 h 516146"/>
              <a:gd name="connsiteX35" fmla="*/ 660827 w 714615"/>
              <a:gd name="connsiteY35" fmla="*/ 262573 h 516146"/>
              <a:gd name="connsiteX36" fmla="*/ 683879 w 714615"/>
              <a:gd name="connsiteY36" fmla="*/ 247205 h 516146"/>
              <a:gd name="connsiteX37" fmla="*/ 691563 w 714615"/>
              <a:gd name="connsiteY37" fmla="*/ 216469 h 516146"/>
              <a:gd name="connsiteX38" fmla="*/ 706931 w 714615"/>
              <a:gd name="connsiteY38" fmla="*/ 193417 h 516146"/>
              <a:gd name="connsiteX39" fmla="*/ 714615 w 714615"/>
              <a:gd name="connsiteY39" fmla="*/ 170365 h 516146"/>
              <a:gd name="connsiteX40" fmla="*/ 699247 w 714615"/>
              <a:gd name="connsiteY40" fmla="*/ 62788 h 516146"/>
              <a:gd name="connsiteX41" fmla="*/ 683879 w 714615"/>
              <a:gd name="connsiteY41" fmla="*/ 39736 h 516146"/>
              <a:gd name="connsiteX42" fmla="*/ 676195 w 714615"/>
              <a:gd name="connsiteY42" fmla="*/ 55104 h 51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14615" h="516146">
                <a:moveTo>
                  <a:pt x="676195" y="55104"/>
                </a:moveTo>
                <a:lnTo>
                  <a:pt x="676195" y="55104"/>
                </a:lnTo>
                <a:cubicBezTo>
                  <a:pt x="655704" y="44859"/>
                  <a:pt x="632806" y="38433"/>
                  <a:pt x="614723" y="24368"/>
                </a:cubicBezTo>
                <a:cubicBezTo>
                  <a:pt x="608330" y="19395"/>
                  <a:pt x="615102" y="2084"/>
                  <a:pt x="607039" y="1316"/>
                </a:cubicBezTo>
                <a:cubicBezTo>
                  <a:pt x="555979" y="-3547"/>
                  <a:pt x="504585" y="6439"/>
                  <a:pt x="453358" y="9000"/>
                </a:cubicBezTo>
                <a:lnTo>
                  <a:pt x="384202" y="16684"/>
                </a:lnTo>
                <a:cubicBezTo>
                  <a:pt x="358602" y="19379"/>
                  <a:pt x="332904" y="21175"/>
                  <a:pt x="307361" y="24368"/>
                </a:cubicBezTo>
                <a:cubicBezTo>
                  <a:pt x="262736" y="29946"/>
                  <a:pt x="246123" y="35836"/>
                  <a:pt x="199785" y="47420"/>
                </a:cubicBezTo>
                <a:cubicBezTo>
                  <a:pt x="189540" y="49981"/>
                  <a:pt x="179068" y="51764"/>
                  <a:pt x="169049" y="55104"/>
                </a:cubicBezTo>
                <a:cubicBezTo>
                  <a:pt x="140062" y="64766"/>
                  <a:pt x="126312" y="67103"/>
                  <a:pt x="99892" y="93524"/>
                </a:cubicBezTo>
                <a:lnTo>
                  <a:pt x="61472" y="131945"/>
                </a:lnTo>
                <a:cubicBezTo>
                  <a:pt x="56349" y="147313"/>
                  <a:pt x="55090" y="164570"/>
                  <a:pt x="46104" y="178049"/>
                </a:cubicBezTo>
                <a:cubicBezTo>
                  <a:pt x="40981" y="185733"/>
                  <a:pt x="34866" y="192841"/>
                  <a:pt x="30736" y="201101"/>
                </a:cubicBezTo>
                <a:cubicBezTo>
                  <a:pt x="24280" y="214013"/>
                  <a:pt x="19061" y="242579"/>
                  <a:pt x="15368" y="254889"/>
                </a:cubicBezTo>
                <a:cubicBezTo>
                  <a:pt x="10713" y="270405"/>
                  <a:pt x="0" y="300993"/>
                  <a:pt x="0" y="300993"/>
                </a:cubicBezTo>
                <a:cubicBezTo>
                  <a:pt x="2561" y="336852"/>
                  <a:pt x="3484" y="372866"/>
                  <a:pt x="7684" y="408570"/>
                </a:cubicBezTo>
                <a:cubicBezTo>
                  <a:pt x="8630" y="416614"/>
                  <a:pt x="13143" y="423834"/>
                  <a:pt x="15368" y="431622"/>
                </a:cubicBezTo>
                <a:cubicBezTo>
                  <a:pt x="18269" y="441776"/>
                  <a:pt x="20151" y="452204"/>
                  <a:pt x="23052" y="462358"/>
                </a:cubicBezTo>
                <a:cubicBezTo>
                  <a:pt x="27177" y="476794"/>
                  <a:pt x="33631" y="498484"/>
                  <a:pt x="46104" y="508462"/>
                </a:cubicBezTo>
                <a:cubicBezTo>
                  <a:pt x="52429" y="513522"/>
                  <a:pt x="61472" y="513585"/>
                  <a:pt x="69156" y="516146"/>
                </a:cubicBezTo>
                <a:cubicBezTo>
                  <a:pt x="97331" y="513585"/>
                  <a:pt x="125674" y="512463"/>
                  <a:pt x="153681" y="508462"/>
                </a:cubicBezTo>
                <a:cubicBezTo>
                  <a:pt x="180720" y="504599"/>
                  <a:pt x="175437" y="497584"/>
                  <a:pt x="199785" y="485410"/>
                </a:cubicBezTo>
                <a:cubicBezTo>
                  <a:pt x="212067" y="479269"/>
                  <a:pt x="242084" y="473325"/>
                  <a:pt x="253573" y="470042"/>
                </a:cubicBezTo>
                <a:cubicBezTo>
                  <a:pt x="261361" y="467817"/>
                  <a:pt x="268636" y="463690"/>
                  <a:pt x="276625" y="462358"/>
                </a:cubicBezTo>
                <a:cubicBezTo>
                  <a:pt x="299503" y="458545"/>
                  <a:pt x="322746" y="457384"/>
                  <a:pt x="345781" y="454674"/>
                </a:cubicBezTo>
                <a:lnTo>
                  <a:pt x="407254" y="446990"/>
                </a:lnTo>
                <a:cubicBezTo>
                  <a:pt x="414938" y="441867"/>
                  <a:pt x="422046" y="435752"/>
                  <a:pt x="430306" y="431622"/>
                </a:cubicBezTo>
                <a:cubicBezTo>
                  <a:pt x="437551" y="428000"/>
                  <a:pt x="447033" y="428998"/>
                  <a:pt x="453358" y="423938"/>
                </a:cubicBezTo>
                <a:cubicBezTo>
                  <a:pt x="503010" y="384216"/>
                  <a:pt x="433836" y="412516"/>
                  <a:pt x="491778" y="393202"/>
                </a:cubicBezTo>
                <a:cubicBezTo>
                  <a:pt x="496901" y="385518"/>
                  <a:pt x="499935" y="375919"/>
                  <a:pt x="507146" y="370150"/>
                </a:cubicBezTo>
                <a:cubicBezTo>
                  <a:pt x="513471" y="365090"/>
                  <a:pt x="522953" y="366088"/>
                  <a:pt x="530198" y="362466"/>
                </a:cubicBezTo>
                <a:cubicBezTo>
                  <a:pt x="538458" y="358336"/>
                  <a:pt x="546300" y="353179"/>
                  <a:pt x="553250" y="347098"/>
                </a:cubicBezTo>
                <a:cubicBezTo>
                  <a:pt x="566881" y="335171"/>
                  <a:pt x="576601" y="318724"/>
                  <a:pt x="591671" y="308677"/>
                </a:cubicBezTo>
                <a:cubicBezTo>
                  <a:pt x="599355" y="303554"/>
                  <a:pt x="607628" y="299221"/>
                  <a:pt x="614723" y="293309"/>
                </a:cubicBezTo>
                <a:cubicBezTo>
                  <a:pt x="623071" y="286352"/>
                  <a:pt x="628733" y="276285"/>
                  <a:pt x="637775" y="270257"/>
                </a:cubicBezTo>
                <a:cubicBezTo>
                  <a:pt x="644514" y="265764"/>
                  <a:pt x="653582" y="266195"/>
                  <a:pt x="660827" y="262573"/>
                </a:cubicBezTo>
                <a:cubicBezTo>
                  <a:pt x="669087" y="258443"/>
                  <a:pt x="676195" y="252328"/>
                  <a:pt x="683879" y="247205"/>
                </a:cubicBezTo>
                <a:cubicBezTo>
                  <a:pt x="686440" y="236960"/>
                  <a:pt x="687403" y="226176"/>
                  <a:pt x="691563" y="216469"/>
                </a:cubicBezTo>
                <a:cubicBezTo>
                  <a:pt x="695201" y="207981"/>
                  <a:pt x="702801" y="201677"/>
                  <a:pt x="706931" y="193417"/>
                </a:cubicBezTo>
                <a:cubicBezTo>
                  <a:pt x="710553" y="186172"/>
                  <a:pt x="712054" y="178049"/>
                  <a:pt x="714615" y="170365"/>
                </a:cubicBezTo>
                <a:cubicBezTo>
                  <a:pt x="712652" y="148770"/>
                  <a:pt x="714030" y="92353"/>
                  <a:pt x="699247" y="62788"/>
                </a:cubicBezTo>
                <a:cubicBezTo>
                  <a:pt x="695117" y="54528"/>
                  <a:pt x="689648" y="46947"/>
                  <a:pt x="683879" y="39736"/>
                </a:cubicBezTo>
                <a:cubicBezTo>
                  <a:pt x="679353" y="34079"/>
                  <a:pt x="677476" y="52543"/>
                  <a:pt x="676195" y="55104"/>
                </a:cubicBezTo>
                <a:close/>
              </a:path>
            </a:pathLst>
          </a:cu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20078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67"/>
    </mc:Choice>
    <mc:Fallback>
      <p:transition spd="slow" advTm="2936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DNN_Demonstrator">
            <a:hlinkClick r:id="" action="ppaction://media"/>
            <a:extLst>
              <a:ext uri="{FF2B5EF4-FFF2-40B4-BE49-F238E27FC236}">
                <a16:creationId xmlns:a16="http://schemas.microsoft.com/office/drawing/2014/main" id="{95322213-7E03-4559-A75F-DEAE9C97C758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61101" y="1404190"/>
            <a:ext cx="4221798" cy="401381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21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Demo-Video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9061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118"/>
    </mc:Choice>
    <mc:Fallback>
      <p:transition spd="slow" advTm="70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2901" objId="8"/>
        <p14:stopEvt time="55616" objId="8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3D6065-CAC6-4FFF-ADB0-E3D3DCFF9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Zusammenfassung</a:t>
            </a:r>
            <a:r>
              <a:rPr lang="en-US" dirty="0"/>
              <a:t> und </a:t>
            </a:r>
            <a:r>
              <a:rPr lang="en-US" dirty="0" err="1"/>
              <a:t>Ausblick</a:t>
            </a:r>
            <a:br>
              <a:rPr lang="en-US" dirty="0"/>
            </a:b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EAE629-8168-44E8-8EA3-C4D082B0C5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896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1"/>
    </mc:Choice>
    <mc:Fallback>
      <p:transition spd="slow" advTm="252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1400" dirty="0"/>
              <a:t>Zusammenfassung</a:t>
            </a:r>
          </a:p>
          <a:p>
            <a:pPr lvl="1"/>
            <a:r>
              <a:rPr lang="de-DE" sz="1400" dirty="0"/>
              <a:t>Prototypische Implementierung des L DNN Algorithmus mit ausgewählten Modellen</a:t>
            </a:r>
          </a:p>
          <a:p>
            <a:pPr lvl="1"/>
            <a:r>
              <a:rPr lang="de-DE" sz="1400" dirty="0"/>
              <a:t>Evaluierung des Algorithmus und dessen Potenzial auf Basis verfügbarer Bild-Datensätze (MNIST &amp; </a:t>
            </a:r>
            <a:r>
              <a:rPr lang="de-DE" sz="1400" dirty="0" err="1"/>
              <a:t>ImageNet</a:t>
            </a:r>
            <a:r>
              <a:rPr lang="de-DE" sz="1400" dirty="0"/>
              <a:t>)</a:t>
            </a:r>
          </a:p>
          <a:p>
            <a:pPr lvl="1"/>
            <a:r>
              <a:rPr lang="de-DE" sz="1400" dirty="0"/>
              <a:t>Gute Genauigkeiten mit geringem Speicher- und Rechenaufwand</a:t>
            </a:r>
          </a:p>
          <a:p>
            <a:pPr lvl="1"/>
            <a:r>
              <a:rPr lang="de-DE" sz="1400" dirty="0"/>
              <a:t>Kein Genauigkeitsverlust durch verteiltes Lernen</a:t>
            </a:r>
          </a:p>
          <a:p>
            <a:pPr lvl="1"/>
            <a:r>
              <a:rPr lang="de-DE" sz="1400" dirty="0"/>
              <a:t>Aufbau eines Echtzeit-Demonstrators zur anschaulichen Darstellung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1400" dirty="0"/>
              <a:t>Ausblick</a:t>
            </a:r>
          </a:p>
          <a:p>
            <a:pPr lvl="1"/>
            <a:r>
              <a:rPr lang="de-DE" sz="1400" dirty="0"/>
              <a:t>Untersuchung des Potenzials mithilfe besserer Feature-</a:t>
            </a:r>
            <a:r>
              <a:rPr lang="de-DE" sz="1400" dirty="0" err="1"/>
              <a:t>Extrahierer</a:t>
            </a:r>
            <a:endParaRPr lang="de-DE" sz="1400" dirty="0"/>
          </a:p>
          <a:p>
            <a:pPr lvl="1"/>
            <a:r>
              <a:rPr lang="de-DE" sz="1400" dirty="0"/>
              <a:t>Weitere Testfälle (Verteiltes Lernen mit mehreren Geräten &gt; 2)</a:t>
            </a:r>
          </a:p>
          <a:p>
            <a:pPr lvl="1"/>
            <a:r>
              <a:rPr lang="de-DE" sz="1400" dirty="0"/>
              <a:t>Weitere Verfeinerung des Algorithmus (z.B. Logik für Konsolidierung, Wissen-</a:t>
            </a:r>
            <a:r>
              <a:rPr lang="de-DE" sz="1400" dirty="0" err="1"/>
              <a:t>Distillierung</a:t>
            </a:r>
            <a:r>
              <a:rPr lang="de-DE" sz="1400" dirty="0"/>
              <a:t> für verteilte Geräte)</a:t>
            </a:r>
          </a:p>
          <a:p>
            <a:pPr lvl="1"/>
            <a:r>
              <a:rPr lang="de-DE" sz="1400" dirty="0"/>
              <a:t>Anwendung des Algorithmus auf andere Anwendungsgebiete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609B7-2FC3-4A12-B649-46E5D457F441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Universität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23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2522255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513"/>
    </mc:Choice>
    <mc:Fallback>
      <p:transition spd="slow" advTm="85513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[1] </a:t>
            </a:r>
            <a:r>
              <a:rPr lang="de-DE" dirty="0">
                <a:hlinkClick r:id="rId3"/>
              </a:rPr>
              <a:t>https://www.mentorpath.com/project/8-ways-to-continue-learning-after-education-is-over/</a:t>
            </a:r>
            <a:r>
              <a:rPr lang="de-DE" dirty="0"/>
              <a:t>, Datum: 01.10.2019</a:t>
            </a:r>
          </a:p>
          <a:p>
            <a:r>
              <a:rPr lang="de-DE" dirty="0"/>
              <a:t>[2] J. Kirkpatrick, R. </a:t>
            </a:r>
            <a:r>
              <a:rPr lang="de-DE" dirty="0" err="1"/>
              <a:t>Pascanu</a:t>
            </a:r>
            <a:r>
              <a:rPr lang="de-DE" dirty="0"/>
              <a:t>, N. </a:t>
            </a:r>
            <a:r>
              <a:rPr lang="de-DE" dirty="0" err="1"/>
              <a:t>Rabinowitz</a:t>
            </a:r>
            <a:r>
              <a:rPr lang="de-DE" dirty="0"/>
              <a:t>, J. </a:t>
            </a:r>
            <a:r>
              <a:rPr lang="de-DE" dirty="0" err="1"/>
              <a:t>Veness</a:t>
            </a:r>
            <a:r>
              <a:rPr lang="de-DE" dirty="0"/>
              <a:t>, G. </a:t>
            </a:r>
            <a:r>
              <a:rPr lang="de-DE" dirty="0" err="1"/>
              <a:t>Desjardins</a:t>
            </a:r>
            <a:r>
              <a:rPr lang="de-DE" dirty="0"/>
              <a:t>, A. A. </a:t>
            </a:r>
            <a:r>
              <a:rPr lang="de-DE" dirty="0" err="1"/>
              <a:t>Rusu</a:t>
            </a:r>
            <a:r>
              <a:rPr lang="de-DE" dirty="0"/>
              <a:t>, K. Milan, J. Quan, T. Ramalho, A. </a:t>
            </a:r>
            <a:r>
              <a:rPr lang="de-DE" dirty="0" err="1"/>
              <a:t>Grabska-Barwinska</a:t>
            </a:r>
            <a:r>
              <a:rPr lang="de-DE" dirty="0"/>
              <a:t>, D. </a:t>
            </a:r>
            <a:r>
              <a:rPr lang="de-DE" dirty="0" err="1"/>
              <a:t>Hassabis</a:t>
            </a:r>
            <a:r>
              <a:rPr lang="de-DE" dirty="0"/>
              <a:t>, C. </a:t>
            </a:r>
            <a:r>
              <a:rPr lang="de-DE" dirty="0" err="1"/>
              <a:t>Clopath</a:t>
            </a:r>
            <a:r>
              <a:rPr lang="de-DE" dirty="0"/>
              <a:t>, D. </a:t>
            </a:r>
            <a:r>
              <a:rPr lang="de-DE" dirty="0" err="1"/>
              <a:t>Kumaran</a:t>
            </a:r>
            <a:r>
              <a:rPr lang="de-DE" dirty="0"/>
              <a:t> und R. </a:t>
            </a:r>
            <a:r>
              <a:rPr lang="de-DE" dirty="0" err="1"/>
              <a:t>Hadsell</a:t>
            </a:r>
            <a:r>
              <a:rPr lang="de-DE" dirty="0"/>
              <a:t>, „</a:t>
            </a:r>
            <a:r>
              <a:rPr lang="de-DE" dirty="0" err="1"/>
              <a:t>Overcoming</a:t>
            </a:r>
            <a:r>
              <a:rPr lang="de-DE" dirty="0"/>
              <a:t> </a:t>
            </a:r>
            <a:r>
              <a:rPr lang="de-DE" dirty="0" err="1"/>
              <a:t>catastrophic</a:t>
            </a:r>
            <a:r>
              <a:rPr lang="de-DE" dirty="0"/>
              <a:t> </a:t>
            </a:r>
            <a:r>
              <a:rPr lang="de-DE" dirty="0" err="1"/>
              <a:t>forgetting</a:t>
            </a:r>
            <a:r>
              <a:rPr lang="de-DE" dirty="0"/>
              <a:t> in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,“ Proceedings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National Academy </a:t>
            </a:r>
            <a:r>
              <a:rPr lang="de-DE" dirty="0" err="1"/>
              <a:t>of</a:t>
            </a:r>
            <a:r>
              <a:rPr lang="de-DE" dirty="0"/>
              <a:t> Sciences, pp. 3521-3526, 2017.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937B-37AA-4C33-B039-0191C6DD66B7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</p:spTree>
    <p:extLst>
      <p:ext uri="{BB962C8B-B14F-4D97-AF65-F5344CB8AC3E}">
        <p14:creationId xmlns:p14="http://schemas.microsoft.com/office/powerpoint/2010/main" val="1923842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8"/>
    </mc:Choice>
    <mc:Fallback>
      <p:transition spd="slow" advTm="998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0B1B3F03-8A6D-49E0-9F9E-62962A0443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4286" b="14286"/>
          <a:stretch>
            <a:fillRect/>
          </a:stretch>
        </p:blipFill>
        <p:spPr/>
      </p:pic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Simon Kamm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/>
          </p:nvPr>
        </p:nvSpPr>
        <p:spPr>
          <a:xfrm>
            <a:off x="3832914" y="3001893"/>
            <a:ext cx="649267" cy="23833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Institut für Automatisierungstechnik und Softwaresysteme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simonkamm@online.de</a:t>
            </a:r>
          </a:p>
        </p:txBody>
      </p:sp>
      <p:sp>
        <p:nvSpPr>
          <p:cNvPr id="2" name="Ellipse 1"/>
          <p:cNvSpPr/>
          <p:nvPr/>
        </p:nvSpPr>
        <p:spPr>
          <a:xfrm>
            <a:off x="7761065" y="4580497"/>
            <a:ext cx="906842" cy="906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5" name="Picture 27" descr="Logo_allein_klein"/>
          <p:cNvPicPr>
            <a:picLocks noChangeAspect="1" noChangeArrowheads="1"/>
          </p:cNvPicPr>
          <p:nvPr/>
        </p:nvPicPr>
        <p:blipFill rotWithShape="1">
          <a:blip r:embed="rId3" cstate="print"/>
          <a:srcRect t="-58805" b="-57688"/>
          <a:stretch/>
        </p:blipFill>
        <p:spPr bwMode="auto">
          <a:xfrm>
            <a:off x="7761065" y="4579145"/>
            <a:ext cx="906842" cy="904874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9194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4"/>
    </mc:Choice>
    <mc:Fallback>
      <p:transition spd="slow" advTm="265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Aufgabenstellung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8007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6"/>
    </mc:Choice>
    <mc:Fallback>
      <p:transition spd="slow" advTm="140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Bisheriger Widerspruch zwischen:</a:t>
            </a:r>
          </a:p>
          <a:p>
            <a:pPr lvl="1"/>
            <a:r>
              <a:rPr lang="de-DE" dirty="0"/>
              <a:t>Multitasking-fähigen </a:t>
            </a:r>
            <a:r>
              <a:rPr lang="de-DE" dirty="0" err="1"/>
              <a:t>Machine</a:t>
            </a:r>
            <a:r>
              <a:rPr lang="de-DE" dirty="0"/>
              <a:t> Learning Algorithmen</a:t>
            </a:r>
          </a:p>
          <a:p>
            <a:pPr lvl="1"/>
            <a:r>
              <a:rPr lang="de-DE" dirty="0"/>
              <a:t>Schutz von eigenen Daten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Aufgabenstellung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205" y="1653763"/>
            <a:ext cx="5233145" cy="36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226" y="1710501"/>
            <a:ext cx="4963497" cy="36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4945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07"/>
    </mc:Choice>
    <mc:Fallback>
      <p:transition spd="slow" advTm="53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Potenzial von </a:t>
            </a:r>
            <a:r>
              <a:rPr lang="de-DE" dirty="0" err="1"/>
              <a:t>Lifelong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Algorithmen (L DNN)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Auflösung dieses Widerspruchs durch:</a:t>
            </a:r>
          </a:p>
          <a:p>
            <a:pPr lvl="1"/>
            <a:r>
              <a:rPr lang="de-DE" dirty="0"/>
              <a:t>Kontinuierliches verteiltes Lernen ohne Austausch von Rohdaten </a:t>
            </a:r>
            <a:r>
              <a:rPr lang="de-DE" dirty="0">
                <a:sym typeface="Wingdings" panose="05000000000000000000" pitchFamily="2" charset="2"/>
              </a:rPr>
              <a:t> Schutz von Daten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Lauf- und Lernfähiger Algorithmus mit wenig Speicher und Rechenleistung auf Edge Devices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Aufgabenstellung:</a:t>
            </a:r>
          </a:p>
          <a:p>
            <a:pPr marL="176213" lvl="1" indent="0">
              <a:buNone/>
            </a:pPr>
            <a:r>
              <a:rPr lang="de-DE" dirty="0">
                <a:sym typeface="Wingdings" panose="05000000000000000000" pitchFamily="2" charset="2"/>
              </a:rPr>
              <a:t>Analyse des Konzeptes L DNN hinsichtlich Funktionalität und Anwendbarkeit mithilfe einer prototypischen Implementierung</a:t>
            </a: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Aufgabenstellung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804" y="2897410"/>
            <a:ext cx="4795422" cy="27177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9198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304"/>
    </mc:Choice>
    <mc:Fallback>
      <p:transition spd="slow" advTm="57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7898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9"/>
    </mc:Choice>
    <mc:Fallback>
      <p:transition spd="slow" advTm="339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Meistens gleiche Architekturen wie im „klassischen“ </a:t>
            </a:r>
            <a:r>
              <a:rPr lang="de-DE" dirty="0" err="1"/>
              <a:t>Deep</a:t>
            </a:r>
            <a:r>
              <a:rPr lang="de-DE" dirty="0"/>
              <a:t> Learning</a:t>
            </a:r>
          </a:p>
          <a:p>
            <a:r>
              <a:rPr lang="de-DE" dirty="0"/>
              <a:t>Mit klassischen Trainingsalgorithmen des Deep Learning </a:t>
            </a:r>
            <a:r>
              <a:rPr lang="de-DE" dirty="0">
                <a:sym typeface="Wingdings" panose="05000000000000000000" pitchFamily="2" charset="2"/>
              </a:rPr>
              <a:t> Katastrophales Vergessen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Stabilitäts-Plastizität Dilemma: Ausreichend Plastizität um neue Aufgaben zu erlernen ohne alte Aufgaben zu verlernen (Stabilität)</a:t>
            </a: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7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Kontinuierliches Lernen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908" y="2275603"/>
            <a:ext cx="5040183" cy="213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90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575"/>
    </mc:Choice>
    <mc:Fallback>
      <p:transition spd="slow" advTm="7457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DACDCA8-FE32-4E62-9E36-303D2720D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Dual-Memory </a:t>
            </a:r>
            <a:r>
              <a:rPr lang="en-GB" dirty="0" err="1"/>
              <a:t>Methode</a:t>
            </a:r>
            <a:endParaRPr lang="en-GB" dirty="0"/>
          </a:p>
          <a:p>
            <a:pPr lvl="1"/>
            <a:r>
              <a:rPr lang="en-GB" dirty="0" err="1"/>
              <a:t>Grundlagen</a:t>
            </a:r>
            <a:r>
              <a:rPr lang="en-GB" dirty="0"/>
              <a:t> </a:t>
            </a:r>
            <a:r>
              <a:rPr lang="en-GB" dirty="0" err="1"/>
              <a:t>liegen</a:t>
            </a:r>
            <a:r>
              <a:rPr lang="en-GB" dirty="0"/>
              <a:t> in </a:t>
            </a:r>
            <a:r>
              <a:rPr lang="en-GB" i="1" dirty="0"/>
              <a:t>Complementary Learning Systems</a:t>
            </a:r>
            <a:r>
              <a:rPr lang="en-GB" dirty="0"/>
              <a:t> (CLS):</a:t>
            </a:r>
          </a:p>
          <a:p>
            <a:pPr lvl="1"/>
            <a:r>
              <a:rPr lang="en-GB" dirty="0" err="1"/>
              <a:t>Biologisches</a:t>
            </a:r>
            <a:r>
              <a:rPr lang="en-GB" dirty="0"/>
              <a:t> </a:t>
            </a:r>
            <a:r>
              <a:rPr lang="en-GB" dirty="0" err="1"/>
              <a:t>Prinzip</a:t>
            </a:r>
            <a:r>
              <a:rPr lang="en-GB" dirty="0"/>
              <a:t> des </a:t>
            </a:r>
            <a:r>
              <a:rPr lang="en-GB" dirty="0" err="1"/>
              <a:t>Gehirnes</a:t>
            </a:r>
            <a:r>
              <a:rPr lang="en-GB" dirty="0"/>
              <a:t> von </a:t>
            </a:r>
            <a:r>
              <a:rPr lang="en-GB" dirty="0" err="1"/>
              <a:t>Säugetieren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>
                <a:sym typeface="Wingdings" panose="05000000000000000000" pitchFamily="2" charset="2"/>
              </a:rPr>
              <a:t>Neocortex: </a:t>
            </a:r>
            <a:r>
              <a:rPr lang="en-GB" dirty="0" err="1">
                <a:sym typeface="Wingdings" panose="05000000000000000000" pitchFamily="2" charset="2"/>
              </a:rPr>
              <a:t>Generalisierung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Erinnerungen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Langsames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Lernen</a:t>
            </a:r>
            <a:endParaRPr lang="en-GB" dirty="0"/>
          </a:p>
          <a:p>
            <a:pPr lvl="1"/>
            <a:r>
              <a:rPr lang="en-GB" dirty="0"/>
              <a:t>Hippocampus: </a:t>
            </a:r>
            <a:r>
              <a:rPr lang="en-GB" dirty="0" err="1"/>
              <a:t>Speicherung</a:t>
            </a:r>
            <a:r>
              <a:rPr lang="en-GB" dirty="0"/>
              <a:t> </a:t>
            </a:r>
            <a:r>
              <a:rPr lang="en-GB" dirty="0" err="1"/>
              <a:t>frischer</a:t>
            </a:r>
            <a:r>
              <a:rPr lang="en-GB" dirty="0"/>
              <a:t> </a:t>
            </a:r>
            <a:r>
              <a:rPr lang="en-GB" dirty="0" err="1"/>
              <a:t>Erinnerung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Schnelllernend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A3BA6FA-117A-4CC0-A512-AE1BFD751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1784B5-B8D0-49A6-8C1B-70F68A306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BFB11A-0E3C-4568-ABCB-F24CB05E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4827E6E-E23D-4C34-AC8D-F0D70014AC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Kontinuierliches Lernen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11D3AD1-D75C-40A7-9286-543C024E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340" y="2538654"/>
            <a:ext cx="4251319" cy="208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28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19"/>
    </mc:Choice>
    <mc:Fallback>
      <p:transition spd="slow" advTm="4951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830BCA5-3ECC-4769-90EC-9E8FC064E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liegen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</a:t>
            </a:r>
            <a:r>
              <a:rPr lang="en-GB" dirty="0" err="1"/>
              <a:t>lokal</a:t>
            </a:r>
            <a:r>
              <a:rPr lang="en-GB" dirty="0"/>
              <a:t> </a:t>
            </a:r>
            <a:r>
              <a:rPr lang="en-GB" dirty="0" err="1"/>
              <a:t>vor</a:t>
            </a:r>
            <a:r>
              <a:rPr lang="en-GB" dirty="0"/>
              <a:t> (</a:t>
            </a:r>
            <a:r>
              <a:rPr lang="en-GB" dirty="0" err="1"/>
              <a:t>z.B</a:t>
            </a:r>
            <a:r>
              <a:rPr lang="en-GB" dirty="0"/>
              <a:t>. </a:t>
            </a:r>
            <a:r>
              <a:rPr lang="en-GB" dirty="0" err="1"/>
              <a:t>sicherheitskritische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)</a:t>
            </a:r>
          </a:p>
          <a:p>
            <a:r>
              <a:rPr lang="en-GB" dirty="0" err="1"/>
              <a:t>Methode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das </a:t>
            </a:r>
            <a:r>
              <a:rPr lang="en-GB" dirty="0" err="1"/>
              <a:t>verteilte</a:t>
            </a:r>
            <a:r>
              <a:rPr lang="en-GB" dirty="0"/>
              <a:t> </a:t>
            </a:r>
            <a:r>
              <a:rPr lang="en-GB" dirty="0" err="1"/>
              <a:t>Lernen</a:t>
            </a:r>
            <a:r>
              <a:rPr lang="en-GB" dirty="0"/>
              <a:t> </a:t>
            </a:r>
            <a:r>
              <a:rPr lang="en-GB" dirty="0" err="1"/>
              <a:t>ohne</a:t>
            </a:r>
            <a:r>
              <a:rPr lang="en-GB" dirty="0"/>
              <a:t> </a:t>
            </a:r>
            <a:r>
              <a:rPr lang="en-GB" dirty="0" err="1"/>
              <a:t>Austausch</a:t>
            </a:r>
            <a:r>
              <a:rPr lang="en-GB" dirty="0"/>
              <a:t> von </a:t>
            </a:r>
            <a:r>
              <a:rPr lang="en-GB" dirty="0" err="1"/>
              <a:t>Daten</a:t>
            </a: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/>
              <a:t>Föderiertes</a:t>
            </a:r>
            <a:r>
              <a:rPr lang="en-GB" dirty="0"/>
              <a:t> </a:t>
            </a:r>
            <a:r>
              <a:rPr lang="en-GB" dirty="0" err="1"/>
              <a:t>Lernen</a:t>
            </a:r>
            <a:r>
              <a:rPr lang="en-GB" dirty="0"/>
              <a:t> (</a:t>
            </a:r>
            <a:r>
              <a:rPr lang="en-GB" i="1" dirty="0"/>
              <a:t>Federated Learning</a:t>
            </a:r>
            <a:r>
              <a:rPr lang="en-GB" dirty="0"/>
              <a:t>)</a:t>
            </a:r>
            <a:endParaRPr lang="en-GB" sz="1000" dirty="0"/>
          </a:p>
          <a:p>
            <a:pPr lvl="1"/>
            <a:r>
              <a:rPr lang="en-GB" dirty="0" err="1"/>
              <a:t>Lokales</a:t>
            </a:r>
            <a:r>
              <a:rPr lang="en-GB" dirty="0"/>
              <a:t> Training auf Basis </a:t>
            </a:r>
            <a:r>
              <a:rPr lang="en-GB" dirty="0" err="1"/>
              <a:t>lokal</a:t>
            </a:r>
            <a:r>
              <a:rPr lang="en-GB" dirty="0"/>
              <a:t> </a:t>
            </a:r>
            <a:r>
              <a:rPr lang="en-GB" dirty="0" err="1"/>
              <a:t>vorhandener</a:t>
            </a:r>
            <a:r>
              <a:rPr lang="en-GB" dirty="0"/>
              <a:t>/</a:t>
            </a:r>
            <a:r>
              <a:rPr lang="en-GB" dirty="0" err="1"/>
              <a:t>auftretender</a:t>
            </a:r>
            <a:r>
              <a:rPr lang="en-GB" dirty="0"/>
              <a:t> </a:t>
            </a:r>
            <a:r>
              <a:rPr lang="en-GB" dirty="0" err="1"/>
              <a:t>Daten</a:t>
            </a:r>
            <a:endParaRPr lang="en-GB" dirty="0"/>
          </a:p>
          <a:p>
            <a:pPr lvl="1"/>
            <a:r>
              <a:rPr lang="en-GB" dirty="0" err="1"/>
              <a:t>Geänderte</a:t>
            </a:r>
            <a:r>
              <a:rPr lang="en-GB" dirty="0"/>
              <a:t> Parameter </a:t>
            </a:r>
            <a:r>
              <a:rPr lang="de-DE" dirty="0"/>
              <a:t>werden</a:t>
            </a:r>
            <a:r>
              <a:rPr lang="en-GB" dirty="0"/>
              <a:t> an </a:t>
            </a:r>
            <a:r>
              <a:rPr lang="en-GB" dirty="0" err="1"/>
              <a:t>zentralen</a:t>
            </a:r>
            <a:r>
              <a:rPr lang="en-GB" dirty="0"/>
              <a:t> Server </a:t>
            </a:r>
            <a:r>
              <a:rPr lang="en-GB" dirty="0" err="1"/>
              <a:t>geschickt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C1ACDA0-B013-4C33-A448-6554874DC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9DAF66-D91E-4B9F-A1C4-1F36C18F2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D9C0EF-4469-40BC-AAC0-358532608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9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43949EA-0BAE-4BE1-91B1-F3793185B6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Verteiltes</a:t>
            </a:r>
            <a:r>
              <a:rPr lang="en-GB" dirty="0"/>
              <a:t> </a:t>
            </a:r>
            <a:r>
              <a:rPr lang="en-GB" dirty="0" err="1"/>
              <a:t>Lernen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35149AE-E929-48C2-98B0-B43DD9CF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179" y="3349327"/>
            <a:ext cx="3093402" cy="234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86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59"/>
    </mc:Choice>
    <mc:Fallback>
      <p:transition spd="slow" advTm="45559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29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|2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4.7|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2|9.3|35|13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2|3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heme/theme1.xml><?xml version="1.0" encoding="utf-8"?>
<a:theme xmlns:a="http://schemas.openxmlformats.org/drawingml/2006/main" name="Uni_Stuttgart">
  <a:themeElements>
    <a:clrScheme name="Universitaet_Stuttgart_Color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9388" indent="-179388"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Vorlage D_16zu10_2016 FINAL.pptx" id="{8DB6FAF9-6A4F-4D75-A683-D48AEF9AAE50}" vid="{57EAAEE8-FD76-4127-9847-2D51CF0FFF07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Vortragsfolien</Template>
  <TotalTime>0</TotalTime>
  <Words>1157</Words>
  <Application>Microsoft Office PowerPoint</Application>
  <PresentationFormat>Bildschirmpräsentation (16:10)</PresentationFormat>
  <Paragraphs>344</Paragraphs>
  <Slides>25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7" baseType="lpstr">
      <vt:lpstr>Arial</vt:lpstr>
      <vt:lpstr>Uni_Stuttgart</vt:lpstr>
      <vt:lpstr>Untersuchung und  prototypische  Umsetzung eines  Lifelong DNN Algorithmus</vt:lpstr>
      <vt:lpstr>Gliederung</vt:lpstr>
      <vt:lpstr>Motivation und Aufgabenstellung</vt:lpstr>
      <vt:lpstr>Motivation und Aufgabenstellung</vt:lpstr>
      <vt:lpstr>Motivation und Aufgabenstellung</vt:lpstr>
      <vt:lpstr>Grundlagen kontinuierliches und verteiltes Lernen</vt:lpstr>
      <vt:lpstr>Grundlagen kontinuierliches und verteiltes Lernen</vt:lpstr>
      <vt:lpstr>Grundlagen kontinuierliches und verteiltes Lernen</vt:lpstr>
      <vt:lpstr>Grundlagen kontinuierliches und verteiltes Lernen</vt:lpstr>
      <vt:lpstr>Konzeption L DNN und prototypische Umsetzung</vt:lpstr>
      <vt:lpstr>Konzeption L DNN und prototypische Umsetzung</vt:lpstr>
      <vt:lpstr>Konzeption L DNN und prototypische Umsetzung</vt:lpstr>
      <vt:lpstr>Konzeption L DNN und prototypische Umsetzung</vt:lpstr>
      <vt:lpstr>Evaluierung </vt:lpstr>
      <vt:lpstr>Evaluierung</vt:lpstr>
      <vt:lpstr>Evaluierung</vt:lpstr>
      <vt:lpstr>Evaluierung</vt:lpstr>
      <vt:lpstr>Evaluierung</vt:lpstr>
      <vt:lpstr>Demonstrator </vt:lpstr>
      <vt:lpstr>Demonstrator</vt:lpstr>
      <vt:lpstr>Demonstrator</vt:lpstr>
      <vt:lpstr>Zusammenfassung und Ausblick </vt:lpstr>
      <vt:lpstr>Zusammenfassung und Ausblick</vt:lpstr>
      <vt:lpstr>Quellen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2017-05-31T10:57:49Z</dcterms:created>
  <dcterms:modified xsi:type="dcterms:W3CDTF">2019-10-15T15:27:24Z</dcterms:modified>
</cp:coreProperties>
</file>